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mpg"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 id="2147483779" r:id="rId2"/>
  </p:sldMasterIdLst>
  <p:notesMasterIdLst>
    <p:notesMasterId r:id="rId51"/>
  </p:notesMasterIdLst>
  <p:handoutMasterIdLst>
    <p:handoutMasterId r:id="rId52"/>
  </p:handoutMasterIdLst>
  <p:sldIdLst>
    <p:sldId id="616" r:id="rId3"/>
    <p:sldId id="614" r:id="rId4"/>
    <p:sldId id="603" r:id="rId5"/>
    <p:sldId id="605" r:id="rId6"/>
    <p:sldId id="604" r:id="rId7"/>
    <p:sldId id="606" r:id="rId8"/>
    <p:sldId id="611" r:id="rId9"/>
    <p:sldId id="617" r:id="rId10"/>
    <p:sldId id="426" r:id="rId11"/>
    <p:sldId id="428" r:id="rId12"/>
    <p:sldId id="437" r:id="rId13"/>
    <p:sldId id="438" r:id="rId14"/>
    <p:sldId id="440" r:id="rId15"/>
    <p:sldId id="618" r:id="rId16"/>
    <p:sldId id="445" r:id="rId17"/>
    <p:sldId id="450" r:id="rId18"/>
    <p:sldId id="452" r:id="rId19"/>
    <p:sldId id="454" r:id="rId20"/>
    <p:sldId id="321" r:id="rId21"/>
    <p:sldId id="619" r:id="rId22"/>
    <p:sldId id="620" r:id="rId23"/>
    <p:sldId id="621" r:id="rId24"/>
    <p:sldId id="622" r:id="rId25"/>
    <p:sldId id="623" r:id="rId26"/>
    <p:sldId id="624" r:id="rId27"/>
    <p:sldId id="625" r:id="rId28"/>
    <p:sldId id="626" r:id="rId29"/>
    <p:sldId id="627" r:id="rId30"/>
    <p:sldId id="628" r:id="rId31"/>
    <p:sldId id="629" r:id="rId32"/>
    <p:sldId id="630" r:id="rId33"/>
    <p:sldId id="631" r:id="rId34"/>
    <p:sldId id="632" r:id="rId35"/>
    <p:sldId id="633" r:id="rId36"/>
    <p:sldId id="634" r:id="rId37"/>
    <p:sldId id="635" r:id="rId38"/>
    <p:sldId id="636" r:id="rId39"/>
    <p:sldId id="637" r:id="rId40"/>
    <p:sldId id="638" r:id="rId41"/>
    <p:sldId id="639" r:id="rId42"/>
    <p:sldId id="640" r:id="rId43"/>
    <p:sldId id="641" r:id="rId44"/>
    <p:sldId id="642" r:id="rId45"/>
    <p:sldId id="643" r:id="rId46"/>
    <p:sldId id="644" r:id="rId47"/>
    <p:sldId id="645" r:id="rId48"/>
    <p:sldId id="646" r:id="rId49"/>
    <p:sldId id="647" r:id="rId50"/>
  </p:sldIdLst>
  <p:sldSz cx="9144000" cy="5143500" type="screen16x9"/>
  <p:notesSz cx="6858000" cy="9144000"/>
  <p:custDataLst>
    <p:tags r:id="rId54"/>
  </p:custDataLst>
  <p:defaultTextStyle>
    <a:defPPr>
      <a:defRPr lang="en-US"/>
    </a:defPPr>
    <a:lvl1pPr algn="l"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p:defaultTextStyle>
  <p:extLst>
    <p:ext uri="{EFAFB233-063F-42B5-8137-9DF3F51BA10A}">
      <p15:sldGuideLst xmlns="" xmlns:p15="http://schemas.microsoft.com/office/powerpoint/2012/main">
        <p15:guide id="5" orient="horz" pos="983" userDrawn="1">
          <p15:clr>
            <a:srgbClr val="A4A3A4"/>
          </p15:clr>
        </p15:guide>
        <p15:guide id="6" pos="2886" userDrawn="1">
          <p15:clr>
            <a:srgbClr val="A4A3A4"/>
          </p15:clr>
        </p15:guide>
        <p15:guide id="7" pos="630" userDrawn="1">
          <p15:clr>
            <a:srgbClr val="A4A3A4"/>
          </p15:clr>
        </p15:guide>
      </p15:sldGuideLst>
    </p:ext>
    <p:ext uri="{2D200454-40CA-4A62-9FC3-DE9A4176ACB9}">
      <p15:notesGuideLst xmlns="" xmlns:p15="http://schemas.microsoft.com/office/powerpoint/2012/main">
        <p15:guide id="1" orient="horz" pos="2896">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2E85AA"/>
    <a:srgbClr val="9ECCAB"/>
    <a:srgbClr val="D9C094"/>
    <a:srgbClr val="F0CC95"/>
    <a:srgbClr val="8EC1D4"/>
    <a:srgbClr val="FEDD82"/>
    <a:srgbClr val="A8002A"/>
    <a:srgbClr val="008B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78" autoAdjust="0"/>
    <p:restoredTop sz="88136"/>
  </p:normalViewPr>
  <p:slideViewPr>
    <p:cSldViewPr snapToGrid="0">
      <p:cViewPr varScale="1">
        <p:scale>
          <a:sx n="104" d="100"/>
          <a:sy n="104" d="100"/>
        </p:scale>
        <p:origin x="-336" y="-112"/>
      </p:cViewPr>
      <p:guideLst>
        <p:guide orient="horz" pos="983"/>
        <p:guide pos="2886"/>
        <p:guide pos="63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96"/>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interSettings" Target="printerSettings/printerSettings1.bin"/><Relationship Id="rId54" Type="http://schemas.openxmlformats.org/officeDocument/2006/relationships/tags" Target="tags/tag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2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a:latin typeface="Times New Roman" charset="0"/>
                <a:ea typeface="+mn-ea"/>
                <a:cs typeface="+mn-cs"/>
              </a:defRPr>
            </a:lvl1pPr>
          </a:lstStyle>
          <a:p>
            <a:pPr>
              <a:defRPr/>
            </a:pPr>
            <a:endParaRPr lang="en-US">
              <a:latin typeface="Calibri" panose="020F0502020204030204" pitchFamily="34" charset="0"/>
            </a:endParaRPr>
          </a:p>
        </p:txBody>
      </p:sp>
      <p:sp>
        <p:nvSpPr>
          <p:cNvPr id="46285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charset="0"/>
                <a:ea typeface="+mn-ea"/>
                <a:cs typeface="+mn-cs"/>
              </a:defRPr>
            </a:lvl1pPr>
          </a:lstStyle>
          <a:p>
            <a:pPr>
              <a:defRPr/>
            </a:pPr>
            <a:endParaRPr lang="en-US">
              <a:latin typeface="Calibri" panose="020F0502020204030204" pitchFamily="34" charset="0"/>
            </a:endParaRPr>
          </a:p>
        </p:txBody>
      </p:sp>
      <p:sp>
        <p:nvSpPr>
          <p:cNvPr id="46285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a:latin typeface="Times New Roman" charset="0"/>
                <a:ea typeface="+mn-ea"/>
                <a:cs typeface="+mn-cs"/>
              </a:defRPr>
            </a:lvl1pPr>
          </a:lstStyle>
          <a:p>
            <a:pPr>
              <a:defRPr/>
            </a:pPr>
            <a:endParaRPr lang="en-US">
              <a:latin typeface="Calibri" panose="020F0502020204030204" pitchFamily="34" charset="0"/>
            </a:endParaRPr>
          </a:p>
        </p:txBody>
      </p:sp>
      <p:sp>
        <p:nvSpPr>
          <p:cNvPr id="46285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New Roman" charset="0"/>
              </a:defRPr>
            </a:lvl1pPr>
          </a:lstStyle>
          <a:p>
            <a:fld id="{0B7E3FF0-74A8-A24B-AAA0-0F3840F195BC}" type="slidenum">
              <a:rPr lang="en-US">
                <a:latin typeface="Calibri" panose="020F0502020204030204" pitchFamily="34" charset="0"/>
              </a:rPr>
              <a:pPr/>
              <a:t>‹#›</a:t>
            </a:fld>
            <a:endParaRPr lang="en-US">
              <a:latin typeface="Calibri" panose="020F0502020204030204" pitchFamily="34" charset="0"/>
            </a:endParaRPr>
          </a:p>
        </p:txBody>
      </p:sp>
    </p:spTree>
    <p:extLst>
      <p:ext uri="{BB962C8B-B14F-4D97-AF65-F5344CB8AC3E}">
        <p14:creationId xmlns:p14="http://schemas.microsoft.com/office/powerpoint/2010/main" val="939554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4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a:latin typeface="Calibri" panose="020F0502020204030204" pitchFamily="34" charset="0"/>
                <a:ea typeface="+mn-ea"/>
                <a:cs typeface="+mn-cs"/>
              </a:defRPr>
            </a:lvl1pPr>
          </a:lstStyle>
          <a:p>
            <a:pPr>
              <a:defRPr/>
            </a:pPr>
            <a:endParaRPr lang="en-US"/>
          </a:p>
        </p:txBody>
      </p:sp>
      <p:sp>
        <p:nvSpPr>
          <p:cNvPr id="6164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Calibri" panose="020F0502020204030204" pitchFamily="34" charset="0"/>
                <a:ea typeface="+mn-ea"/>
                <a:cs typeface="+mn-cs"/>
              </a:defRPr>
            </a:lvl1pPr>
          </a:lstStyle>
          <a:p>
            <a:pPr>
              <a:defRPr/>
            </a:pPr>
            <a:endParaRPr lang="en-US"/>
          </a:p>
        </p:txBody>
      </p:sp>
      <p:sp>
        <p:nvSpPr>
          <p:cNvPr id="10240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6164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64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a:latin typeface="Calibri" panose="020F0502020204030204" pitchFamily="34" charset="0"/>
                <a:ea typeface="+mn-ea"/>
                <a:cs typeface="+mn-cs"/>
              </a:defRPr>
            </a:lvl1pPr>
          </a:lstStyle>
          <a:p>
            <a:pPr>
              <a:defRPr/>
            </a:pPr>
            <a:endParaRPr lang="en-US"/>
          </a:p>
        </p:txBody>
      </p:sp>
      <p:sp>
        <p:nvSpPr>
          <p:cNvPr id="6164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Calibri" panose="020F0502020204030204" pitchFamily="34" charset="0"/>
              </a:defRPr>
            </a:lvl1pPr>
          </a:lstStyle>
          <a:p>
            <a:fld id="{670E967F-E0B8-A447-A79A-127CC44ACC54}" type="slidenum">
              <a:rPr lang="en-US" smtClean="0"/>
              <a:pPr/>
              <a:t>‹#›</a:t>
            </a:fld>
            <a:endParaRPr lang="en-US"/>
          </a:p>
        </p:txBody>
      </p:sp>
    </p:spTree>
    <p:extLst>
      <p:ext uri="{BB962C8B-B14F-4D97-AF65-F5344CB8AC3E}">
        <p14:creationId xmlns:p14="http://schemas.microsoft.com/office/powerpoint/2010/main" val="3708162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6661" tIns="48331" rIns="96661" bIns="48331" anchor="b">
            <a:prstTxWarp prst="textNoShape">
              <a:avLst/>
            </a:prstTxWarp>
          </a:bodyPr>
          <a:lstStyle/>
          <a:p>
            <a:pPr marL="0" marR="0" lvl="0" indent="0" algn="r" defTabSz="914400" eaLnBrk="0" fontAlgn="auto" latinLnBrk="0" hangingPunct="0">
              <a:lnSpc>
                <a:spcPct val="100000"/>
              </a:lnSpc>
              <a:spcBef>
                <a:spcPts val="0"/>
              </a:spcBef>
              <a:spcAft>
                <a:spcPts val="0"/>
              </a:spcAft>
              <a:buClrTx/>
              <a:buSzTx/>
              <a:buFontTx/>
              <a:buNone/>
              <a:tabLst/>
              <a:defRPr/>
            </a:pPr>
            <a:fld id="{17FDBB66-2564-8842-8EE3-593E99D3EBF2}" type="slidenum">
              <a:rPr kumimoji="0" lang="en-US" sz="1300" b="0" i="0" u="none" strike="noStrike" kern="0" cap="none" spc="0" normalizeH="0" baseline="0" noProof="0">
                <a:ln>
                  <a:noFill/>
                </a:ln>
                <a:solidFill>
                  <a:sysClr val="windowText" lastClr="000000"/>
                </a:solidFill>
                <a:effectLst/>
                <a:uLnTx/>
                <a:uFillTx/>
                <a:latin typeface="Calibri" panose="020F0502020204030204" pitchFamily="34" charset="0"/>
                <a:ea typeface="Arial" charset="0"/>
                <a:cs typeface="Calibri" panose="020F0502020204030204" pitchFamily="34" charset="0"/>
              </a:rPr>
              <a:pPr marL="0" marR="0" lvl="0" indent="0" algn="r" defTabSz="914400" eaLnBrk="0" fontAlgn="auto" latinLnBrk="0" hangingPunct="0">
                <a:lnSpc>
                  <a:spcPct val="100000"/>
                </a:lnSpc>
                <a:spcBef>
                  <a:spcPts val="0"/>
                </a:spcBef>
                <a:spcAft>
                  <a:spcPts val="0"/>
                </a:spcAft>
                <a:buClrTx/>
                <a:buSzTx/>
                <a:buFontTx/>
                <a:buNone/>
                <a:tabLst/>
                <a:defRPr/>
              </a:pPr>
              <a:t>3</a:t>
            </a:fld>
            <a:endParaRPr kumimoji="0" lang="en-US" sz="1300" b="0" i="0" u="none" strike="noStrike" kern="0" cap="none" spc="0" normalizeH="0" baseline="0" noProof="0">
              <a:ln>
                <a:noFill/>
              </a:ln>
              <a:solidFill>
                <a:sysClr val="windowText" lastClr="000000"/>
              </a:solidFill>
              <a:effectLst/>
              <a:uLnTx/>
              <a:uFillTx/>
              <a:latin typeface="Calibri" panose="020F0502020204030204" pitchFamily="34" charset="0"/>
              <a:ea typeface="Arial" charset="0"/>
              <a:cs typeface="Calibri" panose="020F0502020204030204" pitchFamily="34" charset="0"/>
            </a:endParaRPr>
          </a:p>
        </p:txBody>
      </p:sp>
      <p:sp>
        <p:nvSpPr>
          <p:cNvPr id="149507"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49508" name="Rectangle 3"/>
          <p:cNvSpPr>
            <a:spLocks noGrp="1" noChangeArrowheads="1"/>
          </p:cNvSpPr>
          <p:nvPr>
            <p:ph type="body" idx="1"/>
          </p:nvPr>
        </p:nvSpPr>
        <p:spPr>
          <a:solidFill>
            <a:srgbClr val="FFFFFF"/>
          </a:solidFill>
          <a:ln>
            <a:solidFill>
              <a:srgbClr val="000000"/>
            </a:solidFill>
          </a:ln>
        </p:spPr>
        <p:txBody>
          <a:bodyPr/>
          <a:lstStyle/>
          <a:p>
            <a:endParaRPr lang="en-US" sz="1300" dirty="0"/>
          </a:p>
          <a:p>
            <a:endParaRPr lang="en-US" sz="1300" dirty="0"/>
          </a:p>
        </p:txBody>
      </p:sp>
    </p:spTree>
    <p:extLst>
      <p:ext uri="{BB962C8B-B14F-4D97-AF65-F5344CB8AC3E}">
        <p14:creationId xmlns:p14="http://schemas.microsoft.com/office/powerpoint/2010/main" val="1778497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0" hangingPunct="0"/>
            <a:fld id="{46F77BF2-CC22-1649-9BC1-F50854ACBF40}" type="slidenum">
              <a:rPr lang="en-US" sz="1200">
                <a:latin typeface="Calibri" panose="020F0502020204030204" pitchFamily="34" charset="0"/>
              </a:rPr>
              <a:pPr algn="r" eaLnBrk="0" hangingPunct="0"/>
              <a:t>15</a:t>
            </a:fld>
            <a:endParaRPr lang="en-US" sz="1200">
              <a:latin typeface="Calibri" panose="020F0502020204030204" pitchFamily="34" charset="0"/>
            </a:endParaRPr>
          </a:p>
        </p:txBody>
      </p:sp>
      <p:sp>
        <p:nvSpPr>
          <p:cNvPr id="13721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7220" name="Rectangle 3"/>
          <p:cNvSpPr>
            <a:spLocks noGrp="1" noChangeArrowheads="1"/>
          </p:cNvSpPr>
          <p:nvPr>
            <p:ph type="body" idx="1"/>
          </p:nvPr>
        </p:nvSpPr>
        <p:spPr>
          <a:solidFill>
            <a:srgbClr val="FFFFFF"/>
          </a:solidFill>
          <a:ln>
            <a:solidFill>
              <a:srgbClr val="000000"/>
            </a:solidFill>
          </a:ln>
        </p:spPr>
        <p:txBody>
          <a:bodyPr/>
          <a:lstStyle/>
          <a:p>
            <a:endParaRPr lang="en-US" sz="1200" kern="1200" dirty="0">
              <a:solidFill>
                <a:schemeClr val="tx1"/>
              </a:solidFill>
              <a:ea typeface="ＭＳ Ｐゴシック" charset="-128"/>
              <a:cs typeface="ＭＳ Ｐゴシック" charset="-128"/>
            </a:endParaRPr>
          </a:p>
        </p:txBody>
      </p:sp>
    </p:spTree>
    <p:extLst>
      <p:ext uri="{BB962C8B-B14F-4D97-AF65-F5344CB8AC3E}">
        <p14:creationId xmlns:p14="http://schemas.microsoft.com/office/powerpoint/2010/main" val="720207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0" hangingPunct="0"/>
            <a:fld id="{87189735-5D69-754F-8559-727AB929F469}" type="slidenum">
              <a:rPr lang="en-US" sz="1200">
                <a:latin typeface="Calibri" panose="020F0502020204030204" pitchFamily="34" charset="0"/>
              </a:rPr>
              <a:pPr algn="r" eaLnBrk="0" hangingPunct="0"/>
              <a:t>16</a:t>
            </a:fld>
            <a:endParaRPr lang="en-US" sz="1200">
              <a:latin typeface="Calibri" panose="020F0502020204030204" pitchFamily="34" charset="0"/>
            </a:endParaRPr>
          </a:p>
        </p:txBody>
      </p:sp>
      <p:sp>
        <p:nvSpPr>
          <p:cNvPr id="14336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43364" name="Rectangle 3"/>
          <p:cNvSpPr>
            <a:spLocks noGrp="1" noChangeArrowheads="1"/>
          </p:cNvSpPr>
          <p:nvPr>
            <p:ph type="body" idx="1"/>
          </p:nvPr>
        </p:nvSpPr>
        <p:spPr>
          <a:solidFill>
            <a:srgbClr val="FFFFFF"/>
          </a:solidFill>
          <a:ln>
            <a:solidFill>
              <a:srgbClr val="000000"/>
            </a:solidFill>
          </a:ln>
        </p:spPr>
        <p:txBody>
          <a:bodyPr/>
          <a:lstStyle/>
          <a:p>
            <a:endParaRPr lang="en-US" sz="1200" kern="1200" dirty="0">
              <a:solidFill>
                <a:schemeClr val="tx1"/>
              </a:solidFill>
              <a:ea typeface="ＭＳ Ｐゴシック" charset="-128"/>
              <a:cs typeface="ＭＳ Ｐゴシック" charset="-128"/>
            </a:endParaRPr>
          </a:p>
        </p:txBody>
      </p:sp>
    </p:spTree>
    <p:extLst>
      <p:ext uri="{BB962C8B-B14F-4D97-AF65-F5344CB8AC3E}">
        <p14:creationId xmlns:p14="http://schemas.microsoft.com/office/powerpoint/2010/main" val="1784876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0" hangingPunct="0"/>
            <a:fld id="{632456C8-5889-8348-AA87-DC58F800A847}" type="slidenum">
              <a:rPr lang="en-US" sz="1200">
                <a:latin typeface="Calibri" panose="020F0502020204030204" pitchFamily="34" charset="0"/>
              </a:rPr>
              <a:pPr algn="r" eaLnBrk="0" hangingPunct="0"/>
              <a:t>17</a:t>
            </a:fld>
            <a:endParaRPr lang="en-US" sz="1200">
              <a:latin typeface="Calibri" panose="020F0502020204030204" pitchFamily="34" charset="0"/>
            </a:endParaRPr>
          </a:p>
        </p:txBody>
      </p:sp>
      <p:sp>
        <p:nvSpPr>
          <p:cNvPr id="145411"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45412" name="Rectangle 3"/>
          <p:cNvSpPr>
            <a:spLocks noGrp="1" noChangeArrowheads="1"/>
          </p:cNvSpPr>
          <p:nvPr>
            <p:ph type="body" idx="1"/>
          </p:nvPr>
        </p:nvSpPr>
        <p:spPr>
          <a:solidFill>
            <a:srgbClr val="FFFFFF"/>
          </a:solidFill>
          <a:ln>
            <a:solidFill>
              <a:srgbClr val="000000"/>
            </a:solidFill>
          </a:ln>
        </p:spPr>
        <p:txBody>
          <a:bodyPr/>
          <a:lstStyle/>
          <a:p>
            <a:endParaRPr lang="en-US" sz="1200" kern="1200" dirty="0">
              <a:solidFill>
                <a:schemeClr val="tx1"/>
              </a:solidFill>
              <a:ea typeface="ＭＳ Ｐゴシック" charset="-128"/>
              <a:cs typeface="ＭＳ Ｐゴシック" charset="-128"/>
            </a:endParaRPr>
          </a:p>
        </p:txBody>
      </p:sp>
    </p:spTree>
    <p:extLst>
      <p:ext uri="{BB962C8B-B14F-4D97-AF65-F5344CB8AC3E}">
        <p14:creationId xmlns:p14="http://schemas.microsoft.com/office/powerpoint/2010/main" val="944366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0" hangingPunct="0"/>
            <a:fld id="{B857CDE5-FA3D-1847-98DB-4FE07219A399}" type="slidenum">
              <a:rPr lang="en-US" sz="1200">
                <a:latin typeface="Calibri" panose="020F0502020204030204" pitchFamily="34" charset="0"/>
              </a:rPr>
              <a:pPr algn="r" eaLnBrk="0" hangingPunct="0"/>
              <a:t>18</a:t>
            </a:fld>
            <a:endParaRPr lang="en-US" sz="1200">
              <a:latin typeface="Calibri" panose="020F0502020204030204" pitchFamily="34" charset="0"/>
            </a:endParaRPr>
          </a:p>
        </p:txBody>
      </p:sp>
      <p:sp>
        <p:nvSpPr>
          <p:cNvPr id="14745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47460" name="Rectangle 3"/>
          <p:cNvSpPr>
            <a:spLocks noGrp="1" noChangeArrowheads="1"/>
          </p:cNvSpPr>
          <p:nvPr>
            <p:ph type="body" idx="1"/>
          </p:nvPr>
        </p:nvSpPr>
        <p:spPr>
          <a:solidFill>
            <a:srgbClr val="FFFFFF"/>
          </a:solidFill>
          <a:ln>
            <a:solidFill>
              <a:srgbClr val="000000"/>
            </a:solidFill>
          </a:ln>
        </p:spPr>
        <p:txBody>
          <a:bodyPr/>
          <a:lstStyle/>
          <a:p>
            <a:endParaRPr lang="en-US" sz="1200" kern="1200" dirty="0">
              <a:solidFill>
                <a:schemeClr val="tx1"/>
              </a:solidFill>
              <a:ea typeface="ＭＳ Ｐゴシック" charset="-128"/>
              <a:cs typeface="ＭＳ Ｐゴシック" charset="-128"/>
            </a:endParaRPr>
          </a:p>
        </p:txBody>
      </p:sp>
    </p:spTree>
    <p:extLst>
      <p:ext uri="{BB962C8B-B14F-4D97-AF65-F5344CB8AC3E}">
        <p14:creationId xmlns:p14="http://schemas.microsoft.com/office/powerpoint/2010/main" val="2488273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20</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xfrm>
            <a:off x="381000" y="685800"/>
            <a:ext cx="6096000" cy="3429000"/>
          </a:xfrm>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cs typeface="Times New Roman"/>
            </a:endParaRPr>
          </a:p>
        </p:txBody>
      </p:sp>
    </p:spTree>
    <p:extLst>
      <p:ext uri="{BB962C8B-B14F-4D97-AF65-F5344CB8AC3E}">
        <p14:creationId xmlns:p14="http://schemas.microsoft.com/office/powerpoint/2010/main" val="2823339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21</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xfrm>
            <a:off x="381000" y="685800"/>
            <a:ext cx="6096000" cy="3429000"/>
          </a:xfrm>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cs typeface="Times New Roman"/>
            </a:endParaRPr>
          </a:p>
        </p:txBody>
      </p:sp>
    </p:spTree>
    <p:extLst>
      <p:ext uri="{BB962C8B-B14F-4D97-AF65-F5344CB8AC3E}">
        <p14:creationId xmlns:p14="http://schemas.microsoft.com/office/powerpoint/2010/main" val="2349700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22</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xfrm>
            <a:off x="381000" y="685800"/>
            <a:ext cx="6096000" cy="3429000"/>
          </a:xfrm>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cs typeface="Times New Roman"/>
            </a:endParaRPr>
          </a:p>
        </p:txBody>
      </p:sp>
    </p:spTree>
    <p:extLst>
      <p:ext uri="{BB962C8B-B14F-4D97-AF65-F5344CB8AC3E}">
        <p14:creationId xmlns:p14="http://schemas.microsoft.com/office/powerpoint/2010/main" val="417719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0" hangingPunct="0"/>
            <a:fld id="{C9C70425-29EE-0642-A459-BFD2203DBF77}" type="slidenum">
              <a:rPr lang="en-US" sz="1200">
                <a:latin typeface="Calibri" panose="020F0502020204030204" pitchFamily="34" charset="0"/>
              </a:rPr>
              <a:pPr algn="r" eaLnBrk="0" hangingPunct="0"/>
              <a:t>23</a:t>
            </a:fld>
            <a:endParaRPr lang="en-US" sz="1200">
              <a:latin typeface="Calibri" panose="020F0502020204030204" pitchFamily="34" charset="0"/>
            </a:endParaRPr>
          </a:p>
        </p:txBody>
      </p:sp>
      <p:sp>
        <p:nvSpPr>
          <p:cNvPr id="15257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52580" name="Rectangle 3"/>
          <p:cNvSpPr>
            <a:spLocks noGrp="1" noChangeArrowheads="1"/>
          </p:cNvSpPr>
          <p:nvPr>
            <p:ph type="body" idx="1"/>
          </p:nvPr>
        </p:nvSpPr>
        <p:spPr>
          <a:solidFill>
            <a:srgbClr val="FFFFFF"/>
          </a:solidFill>
          <a:ln>
            <a:solidFill>
              <a:srgbClr val="000000"/>
            </a:solidFill>
          </a:ln>
        </p:spPr>
        <p:txBody>
          <a:bodyPr/>
          <a:lstStyle/>
          <a:p>
            <a:endParaRPr lang="en-US" sz="1200" kern="1200" dirty="0">
              <a:solidFill>
                <a:schemeClr val="tx1"/>
              </a:solidFill>
              <a:ea typeface="ＭＳ Ｐゴシック" charset="-128"/>
              <a:cs typeface="ＭＳ Ｐゴシック" charset="-128"/>
            </a:endParaRPr>
          </a:p>
        </p:txBody>
      </p:sp>
    </p:spTree>
    <p:extLst>
      <p:ext uri="{BB962C8B-B14F-4D97-AF65-F5344CB8AC3E}">
        <p14:creationId xmlns:p14="http://schemas.microsoft.com/office/powerpoint/2010/main" val="2759553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0" hangingPunct="0"/>
            <a:fld id="{958DC0AE-D2C4-2440-A1B5-841622530051}" type="slidenum">
              <a:rPr lang="en-US" sz="1200">
                <a:latin typeface="Calibri" panose="020F0502020204030204" pitchFamily="34" charset="0"/>
              </a:rPr>
              <a:pPr algn="r" eaLnBrk="0" hangingPunct="0"/>
              <a:t>25</a:t>
            </a:fld>
            <a:endParaRPr lang="en-US" sz="1200">
              <a:latin typeface="Calibri" panose="020F0502020204030204" pitchFamily="34" charset="0"/>
            </a:endParaRPr>
          </a:p>
        </p:txBody>
      </p:sp>
      <p:sp>
        <p:nvSpPr>
          <p:cNvPr id="15360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53604" name="Rectangle 3"/>
          <p:cNvSpPr>
            <a:spLocks noGrp="1" noChangeArrowheads="1"/>
          </p:cNvSpPr>
          <p:nvPr>
            <p:ph type="body" idx="1"/>
          </p:nvPr>
        </p:nvSpPr>
        <p:spPr>
          <a:solidFill>
            <a:srgbClr val="FFFFFF"/>
          </a:solidFill>
          <a:ln>
            <a:solidFill>
              <a:srgbClr val="000000"/>
            </a:solidFill>
          </a:ln>
        </p:spPr>
        <p:txBody>
          <a:bodyPr/>
          <a:lstStyle/>
          <a:p>
            <a:endParaRPr lang="en-US" sz="1200" kern="1200" dirty="0">
              <a:solidFill>
                <a:schemeClr val="tx1"/>
              </a:solidFill>
              <a:ea typeface="ＭＳ Ｐゴシック" charset="-128"/>
              <a:cs typeface="ＭＳ Ｐゴシック" charset="-128"/>
            </a:endParaRPr>
          </a:p>
        </p:txBody>
      </p:sp>
    </p:spTree>
    <p:extLst>
      <p:ext uri="{BB962C8B-B14F-4D97-AF65-F5344CB8AC3E}">
        <p14:creationId xmlns:p14="http://schemas.microsoft.com/office/powerpoint/2010/main" val="4140665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0" hangingPunct="0"/>
            <a:fld id="{9BCCE8DF-80A4-FE4B-ADA7-D94E1E7C8D8F}" type="slidenum">
              <a:rPr lang="en-US" sz="1200">
                <a:latin typeface="Calibri" panose="020F0502020204030204" pitchFamily="34" charset="0"/>
              </a:rPr>
              <a:pPr algn="r" eaLnBrk="0" hangingPunct="0"/>
              <a:t>26</a:t>
            </a:fld>
            <a:endParaRPr lang="en-US" sz="1200">
              <a:latin typeface="Calibri" panose="020F0502020204030204" pitchFamily="34" charset="0"/>
            </a:endParaRPr>
          </a:p>
        </p:txBody>
      </p:sp>
      <p:sp>
        <p:nvSpPr>
          <p:cNvPr id="155651"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55652" name="Rectangle 3"/>
          <p:cNvSpPr>
            <a:spLocks noGrp="1" noChangeArrowheads="1"/>
          </p:cNvSpPr>
          <p:nvPr>
            <p:ph type="body" idx="1"/>
          </p:nvPr>
        </p:nvSpPr>
        <p:spPr>
          <a:solidFill>
            <a:srgbClr val="FFFFFF"/>
          </a:solidFill>
          <a:ln>
            <a:solidFill>
              <a:srgbClr val="000000"/>
            </a:solidFill>
          </a:ln>
        </p:spPr>
        <p:txBody>
          <a:bodyPr/>
          <a:lstStyle/>
          <a:p>
            <a:endParaRPr lang="en-US" sz="1200" kern="1200" dirty="0">
              <a:solidFill>
                <a:schemeClr val="tx1"/>
              </a:solidFill>
              <a:ea typeface="ＭＳ Ｐゴシック" charset="-128"/>
              <a:cs typeface="ＭＳ Ｐゴシック" charset="-128"/>
            </a:endParaRPr>
          </a:p>
        </p:txBody>
      </p:sp>
    </p:spTree>
    <p:extLst>
      <p:ext uri="{BB962C8B-B14F-4D97-AF65-F5344CB8AC3E}">
        <p14:creationId xmlns:p14="http://schemas.microsoft.com/office/powerpoint/2010/main" val="2200509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6661" tIns="48331" rIns="96661" bIns="48331" anchor="b">
            <a:prstTxWarp prst="textNoShape">
              <a:avLst/>
            </a:prstTxWarp>
          </a:bodyPr>
          <a:lstStyle/>
          <a:p>
            <a:pPr marL="0" marR="0" lvl="0" indent="0" algn="r" defTabSz="914400" eaLnBrk="0" fontAlgn="auto" latinLnBrk="0" hangingPunct="0">
              <a:lnSpc>
                <a:spcPct val="100000"/>
              </a:lnSpc>
              <a:spcBef>
                <a:spcPts val="0"/>
              </a:spcBef>
              <a:spcAft>
                <a:spcPts val="0"/>
              </a:spcAft>
              <a:buClrTx/>
              <a:buSzTx/>
              <a:buFontTx/>
              <a:buNone/>
              <a:tabLst/>
              <a:defRPr/>
            </a:pPr>
            <a:fld id="{1058A2EF-6FFD-184E-BFD8-A691B5CD4156}" type="slidenum">
              <a:rPr kumimoji="0" lang="en-US" sz="1300" b="0" i="0" u="none" strike="noStrike" kern="0" cap="none" spc="0" normalizeH="0" baseline="0" noProof="0">
                <a:ln>
                  <a:noFill/>
                </a:ln>
                <a:solidFill>
                  <a:sysClr val="windowText" lastClr="000000"/>
                </a:solidFill>
                <a:effectLst/>
                <a:uLnTx/>
                <a:uFillTx/>
                <a:latin typeface="Calibri" panose="020F0502020204030204" pitchFamily="34" charset="0"/>
                <a:ea typeface="Arial" charset="0"/>
                <a:cs typeface="Calibri" panose="020F0502020204030204" pitchFamily="34" charset="0"/>
              </a:rPr>
              <a:pPr marL="0" marR="0" lvl="0" indent="0" algn="r" defTabSz="914400" eaLnBrk="0" fontAlgn="auto" latinLnBrk="0" hangingPunct="0">
                <a:lnSpc>
                  <a:spcPct val="100000"/>
                </a:lnSpc>
                <a:spcBef>
                  <a:spcPts val="0"/>
                </a:spcBef>
                <a:spcAft>
                  <a:spcPts val="0"/>
                </a:spcAft>
                <a:buClrTx/>
                <a:buSzTx/>
                <a:buFontTx/>
                <a:buNone/>
                <a:tabLst/>
                <a:defRPr/>
              </a:pPr>
              <a:t>4</a:t>
            </a:fld>
            <a:endParaRPr kumimoji="0" lang="en-US" sz="1300" b="0" i="0" u="none" strike="noStrike" kern="0" cap="none" spc="0" normalizeH="0" baseline="0" noProof="0">
              <a:ln>
                <a:noFill/>
              </a:ln>
              <a:solidFill>
                <a:sysClr val="windowText" lastClr="000000"/>
              </a:solidFill>
              <a:effectLst/>
              <a:uLnTx/>
              <a:uFillTx/>
              <a:latin typeface="Calibri" panose="020F0502020204030204" pitchFamily="34" charset="0"/>
              <a:ea typeface="Arial" charset="0"/>
              <a:cs typeface="Calibri" panose="020F0502020204030204" pitchFamily="34" charset="0"/>
            </a:endParaRPr>
          </a:p>
        </p:txBody>
      </p:sp>
      <p:sp>
        <p:nvSpPr>
          <p:cNvPr id="161795"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61796" name="Rectangle 3"/>
          <p:cNvSpPr>
            <a:spLocks noGrp="1" noChangeArrowheads="1"/>
          </p:cNvSpPr>
          <p:nvPr>
            <p:ph type="body" idx="1"/>
          </p:nvPr>
        </p:nvSpPr>
        <p:spPr>
          <a:solidFill>
            <a:srgbClr val="FFFFFF"/>
          </a:solidFill>
          <a:ln>
            <a:solidFill>
              <a:srgbClr val="000000"/>
            </a:solidFill>
          </a:ln>
        </p:spPr>
        <p:txBody>
          <a:bodyPr/>
          <a:lstStyle/>
          <a:p>
            <a:endParaRPr lang="en-US" sz="1300" dirty="0"/>
          </a:p>
        </p:txBody>
      </p:sp>
    </p:spTree>
    <p:extLst>
      <p:ext uri="{BB962C8B-B14F-4D97-AF65-F5344CB8AC3E}">
        <p14:creationId xmlns:p14="http://schemas.microsoft.com/office/powerpoint/2010/main" val="1252077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27</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xfrm>
            <a:off x="381000" y="685800"/>
            <a:ext cx="6096000" cy="3429000"/>
          </a:xfrm>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cs typeface="Times New Roman"/>
            </a:endParaRPr>
          </a:p>
        </p:txBody>
      </p:sp>
    </p:spTree>
    <p:extLst>
      <p:ext uri="{BB962C8B-B14F-4D97-AF65-F5344CB8AC3E}">
        <p14:creationId xmlns:p14="http://schemas.microsoft.com/office/powerpoint/2010/main" val="223202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28</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xfrm>
            <a:off x="381000" y="685800"/>
            <a:ext cx="6096000" cy="3429000"/>
          </a:xfrm>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cs typeface="Times New Roman"/>
            </a:endParaRPr>
          </a:p>
        </p:txBody>
      </p:sp>
    </p:spTree>
    <p:extLst>
      <p:ext uri="{BB962C8B-B14F-4D97-AF65-F5344CB8AC3E}">
        <p14:creationId xmlns:p14="http://schemas.microsoft.com/office/powerpoint/2010/main" val="997711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29</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xfrm>
            <a:off x="381000" y="685800"/>
            <a:ext cx="6096000" cy="3429000"/>
          </a:xfrm>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cs typeface="Times New Roman"/>
            </a:endParaRPr>
          </a:p>
        </p:txBody>
      </p:sp>
    </p:spTree>
    <p:extLst>
      <p:ext uri="{BB962C8B-B14F-4D97-AF65-F5344CB8AC3E}">
        <p14:creationId xmlns:p14="http://schemas.microsoft.com/office/powerpoint/2010/main" val="3154748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32</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xfrm>
            <a:off x="381000" y="685800"/>
            <a:ext cx="6096000" cy="3429000"/>
          </a:xfrm>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cs typeface="Times New Roman"/>
            </a:endParaRPr>
          </a:p>
        </p:txBody>
      </p:sp>
    </p:spTree>
    <p:extLst>
      <p:ext uri="{BB962C8B-B14F-4D97-AF65-F5344CB8AC3E}">
        <p14:creationId xmlns:p14="http://schemas.microsoft.com/office/powerpoint/2010/main" val="3838860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34</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xfrm>
            <a:off x="381000" y="685800"/>
            <a:ext cx="6096000" cy="3429000"/>
          </a:xfrm>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cs typeface="Times New Roman"/>
            </a:endParaRPr>
          </a:p>
        </p:txBody>
      </p:sp>
    </p:spTree>
    <p:extLst>
      <p:ext uri="{BB962C8B-B14F-4D97-AF65-F5344CB8AC3E}">
        <p14:creationId xmlns:p14="http://schemas.microsoft.com/office/powerpoint/2010/main" val="441483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0" hangingPunct="0"/>
            <a:fld id="{B951B403-4543-404E-B031-E590BE6F66AB}" type="slidenum">
              <a:rPr lang="en-US" sz="1200">
                <a:latin typeface="Calibri" panose="020F0502020204030204" pitchFamily="34" charset="0"/>
              </a:rPr>
              <a:pPr algn="r" eaLnBrk="0" hangingPunct="0"/>
              <a:t>35</a:t>
            </a:fld>
            <a:endParaRPr lang="en-US" sz="1200">
              <a:latin typeface="Calibri" panose="020F0502020204030204" pitchFamily="34" charset="0"/>
            </a:endParaRPr>
          </a:p>
        </p:txBody>
      </p:sp>
      <p:sp>
        <p:nvSpPr>
          <p:cNvPr id="1587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58724" name="Rectangle 3"/>
          <p:cNvSpPr>
            <a:spLocks noGrp="1" noChangeArrowheads="1"/>
          </p:cNvSpPr>
          <p:nvPr>
            <p:ph type="body" idx="1"/>
          </p:nvPr>
        </p:nvSpPr>
        <p:spPr>
          <a:solidFill>
            <a:srgbClr val="FFFFFF"/>
          </a:solidFill>
          <a:ln>
            <a:solidFill>
              <a:srgbClr val="000000"/>
            </a:solidFill>
          </a:ln>
        </p:spPr>
        <p:txBody>
          <a:bodyPr/>
          <a:lstStyle/>
          <a:p>
            <a:endParaRPr lang="en-US" sz="1200" kern="1200" dirty="0">
              <a:solidFill>
                <a:schemeClr val="tx1"/>
              </a:solidFill>
              <a:ea typeface="ＭＳ Ｐゴシック" charset="-128"/>
              <a:cs typeface="ＭＳ Ｐゴシック" charset="-128"/>
            </a:endParaRPr>
          </a:p>
        </p:txBody>
      </p:sp>
    </p:spTree>
    <p:extLst>
      <p:ext uri="{BB962C8B-B14F-4D97-AF65-F5344CB8AC3E}">
        <p14:creationId xmlns:p14="http://schemas.microsoft.com/office/powerpoint/2010/main" val="49825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0" hangingPunct="0"/>
            <a:fld id="{CB61E7FE-1C0F-5F48-843C-B620DB8BBA18}" type="slidenum">
              <a:rPr lang="en-US" sz="1200">
                <a:latin typeface="Calibri" panose="020F0502020204030204" pitchFamily="34" charset="0"/>
              </a:rPr>
              <a:pPr algn="r" eaLnBrk="0" hangingPunct="0"/>
              <a:t>37</a:t>
            </a:fld>
            <a:endParaRPr lang="en-US" sz="1200">
              <a:latin typeface="Calibri" panose="020F0502020204030204" pitchFamily="34" charset="0"/>
            </a:endParaRPr>
          </a:p>
        </p:txBody>
      </p:sp>
      <p:sp>
        <p:nvSpPr>
          <p:cNvPr id="16281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62820" name="Rectangle 3"/>
          <p:cNvSpPr>
            <a:spLocks noGrp="1" noChangeArrowheads="1"/>
          </p:cNvSpPr>
          <p:nvPr>
            <p:ph type="body" idx="1"/>
          </p:nvPr>
        </p:nvSpPr>
        <p:spPr>
          <a:solidFill>
            <a:srgbClr val="FFFFFF"/>
          </a:solidFill>
          <a:ln>
            <a:solidFill>
              <a:srgbClr val="000000"/>
            </a:solidFill>
          </a:ln>
        </p:spPr>
        <p:txBody>
          <a:bodyPr/>
          <a:lstStyle/>
          <a:p>
            <a:endParaRPr lang="en-US" sz="1200" kern="1200" dirty="0">
              <a:solidFill>
                <a:schemeClr val="tx1"/>
              </a:solidFill>
              <a:ea typeface="ＭＳ Ｐゴシック" charset="-128"/>
              <a:cs typeface="ＭＳ Ｐゴシック" charset="-128"/>
            </a:endParaRPr>
          </a:p>
        </p:txBody>
      </p:sp>
    </p:spTree>
    <p:extLst>
      <p:ext uri="{BB962C8B-B14F-4D97-AF65-F5344CB8AC3E}">
        <p14:creationId xmlns:p14="http://schemas.microsoft.com/office/powerpoint/2010/main" val="4070757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0" hangingPunct="0"/>
            <a:fld id="{C4128217-5767-0245-AD3B-C6E7EC44E67A}" type="slidenum">
              <a:rPr lang="en-US" sz="1200">
                <a:latin typeface="Calibri" panose="020F0502020204030204" pitchFamily="34" charset="0"/>
              </a:rPr>
              <a:pPr algn="r" eaLnBrk="0" hangingPunct="0"/>
              <a:t>38</a:t>
            </a:fld>
            <a:endParaRPr lang="en-US" sz="1200">
              <a:latin typeface="Calibri" panose="020F0502020204030204" pitchFamily="34" charset="0"/>
            </a:endParaRPr>
          </a:p>
        </p:txBody>
      </p:sp>
      <p:sp>
        <p:nvSpPr>
          <p:cNvPr id="166915"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66916" name="Rectangle 3"/>
          <p:cNvSpPr>
            <a:spLocks noGrp="1" noChangeArrowheads="1"/>
          </p:cNvSpPr>
          <p:nvPr>
            <p:ph type="body" idx="1"/>
          </p:nvPr>
        </p:nvSpPr>
        <p:spPr>
          <a:solidFill>
            <a:srgbClr val="FFFFFF"/>
          </a:solidFill>
          <a:ln>
            <a:solidFill>
              <a:srgbClr val="000000"/>
            </a:solidFill>
          </a:ln>
        </p:spPr>
        <p:txBody>
          <a:bodyPr/>
          <a:lstStyle/>
          <a:p>
            <a:endParaRPr lang="en-US" sz="1200" kern="1200" dirty="0">
              <a:solidFill>
                <a:schemeClr val="tx1"/>
              </a:solidFill>
              <a:ea typeface="ＭＳ Ｐゴシック" charset="-128"/>
              <a:cs typeface="ＭＳ Ｐゴシック" charset="-128"/>
            </a:endParaRPr>
          </a:p>
        </p:txBody>
      </p:sp>
    </p:spTree>
    <p:extLst>
      <p:ext uri="{BB962C8B-B14F-4D97-AF65-F5344CB8AC3E}">
        <p14:creationId xmlns:p14="http://schemas.microsoft.com/office/powerpoint/2010/main" val="2350258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39</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xfrm>
            <a:off x="381000" y="685800"/>
            <a:ext cx="6096000" cy="3429000"/>
          </a:xfrm>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cs typeface="Times New Roman"/>
            </a:endParaRPr>
          </a:p>
        </p:txBody>
      </p:sp>
    </p:spTree>
    <p:extLst>
      <p:ext uri="{BB962C8B-B14F-4D97-AF65-F5344CB8AC3E}">
        <p14:creationId xmlns:p14="http://schemas.microsoft.com/office/powerpoint/2010/main" val="3393365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0" hangingPunct="0"/>
            <a:fld id="{3EE89D34-C8F3-9949-87EA-45628CC85B49}" type="slidenum">
              <a:rPr lang="en-US" sz="1200">
                <a:latin typeface="Calibri" panose="020F0502020204030204" pitchFamily="34" charset="0"/>
              </a:rPr>
              <a:pPr algn="r" eaLnBrk="0" hangingPunct="0"/>
              <a:t>41</a:t>
            </a:fld>
            <a:endParaRPr lang="en-US" sz="1200">
              <a:latin typeface="Calibri" panose="020F0502020204030204" pitchFamily="34" charset="0"/>
            </a:endParaRPr>
          </a:p>
        </p:txBody>
      </p:sp>
      <p:sp>
        <p:nvSpPr>
          <p:cNvPr id="175107"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75108" name="Rectangle 3"/>
          <p:cNvSpPr>
            <a:spLocks noGrp="1" noChangeArrowheads="1"/>
          </p:cNvSpPr>
          <p:nvPr>
            <p:ph type="body" idx="1"/>
          </p:nvPr>
        </p:nvSpPr>
        <p:spPr>
          <a:solidFill>
            <a:srgbClr val="FFFFFF"/>
          </a:solidFill>
          <a:ln>
            <a:solidFill>
              <a:srgbClr val="000000"/>
            </a:solidFill>
          </a:ln>
        </p:spPr>
        <p:txBody>
          <a:bodyPr/>
          <a:lstStyle/>
          <a:p>
            <a:endParaRPr lang="en-US" sz="1200" kern="1200" dirty="0">
              <a:solidFill>
                <a:schemeClr val="tx1"/>
              </a:solidFill>
              <a:ea typeface="ＭＳ Ｐゴシック" charset="-128"/>
              <a:cs typeface="ＭＳ Ｐゴシック" charset="-128"/>
            </a:endParaRPr>
          </a:p>
        </p:txBody>
      </p:sp>
    </p:spTree>
    <p:extLst>
      <p:ext uri="{BB962C8B-B14F-4D97-AF65-F5344CB8AC3E}">
        <p14:creationId xmlns:p14="http://schemas.microsoft.com/office/powerpoint/2010/main" val="2416555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6661" tIns="48331" rIns="96661" bIns="48331" anchor="b">
            <a:prstTxWarp prst="textNoShape">
              <a:avLst/>
            </a:prstTxWarp>
          </a:bodyPr>
          <a:lstStyle/>
          <a:p>
            <a:pPr marL="0" marR="0" lvl="0" indent="0" algn="r" defTabSz="914400" eaLnBrk="0" fontAlgn="auto" latinLnBrk="0" hangingPunct="0">
              <a:lnSpc>
                <a:spcPct val="100000"/>
              </a:lnSpc>
              <a:spcBef>
                <a:spcPts val="0"/>
              </a:spcBef>
              <a:spcAft>
                <a:spcPts val="0"/>
              </a:spcAft>
              <a:buClrTx/>
              <a:buSzTx/>
              <a:buFontTx/>
              <a:buNone/>
              <a:tabLst/>
              <a:defRPr/>
            </a:pPr>
            <a:fld id="{A03AD258-893E-0145-9F50-B3D373983844}" type="slidenum">
              <a:rPr kumimoji="0" lang="en-US" sz="1300" b="0" i="0" u="none" strike="noStrike" kern="0" cap="none" spc="0" normalizeH="0" baseline="0" noProof="0">
                <a:ln>
                  <a:noFill/>
                </a:ln>
                <a:solidFill>
                  <a:sysClr val="windowText" lastClr="000000"/>
                </a:solidFill>
                <a:effectLst/>
                <a:uLnTx/>
                <a:uFillTx/>
                <a:latin typeface="Calibri" panose="020F0502020204030204" pitchFamily="34" charset="0"/>
                <a:ea typeface="Arial" charset="0"/>
                <a:cs typeface="Calibri" panose="020F0502020204030204" pitchFamily="34" charset="0"/>
              </a:rPr>
              <a:pPr marL="0" marR="0" lvl="0" indent="0" algn="r" defTabSz="914400" eaLnBrk="0" fontAlgn="auto" latinLnBrk="0" hangingPunct="0">
                <a:lnSpc>
                  <a:spcPct val="100000"/>
                </a:lnSpc>
                <a:spcBef>
                  <a:spcPts val="0"/>
                </a:spcBef>
                <a:spcAft>
                  <a:spcPts val="0"/>
                </a:spcAft>
                <a:buClrTx/>
                <a:buSzTx/>
                <a:buFontTx/>
                <a:buNone/>
                <a:tabLst/>
                <a:defRPr/>
              </a:pPr>
              <a:t>5</a:t>
            </a:fld>
            <a:endParaRPr kumimoji="0" lang="en-US" sz="1300" b="0" i="0" u="none" strike="noStrike" kern="0" cap="none" spc="0" normalizeH="0" baseline="0" noProof="0">
              <a:ln>
                <a:noFill/>
              </a:ln>
              <a:solidFill>
                <a:sysClr val="windowText" lastClr="000000"/>
              </a:solidFill>
              <a:effectLst/>
              <a:uLnTx/>
              <a:uFillTx/>
              <a:latin typeface="Calibri" panose="020F0502020204030204" pitchFamily="34" charset="0"/>
              <a:ea typeface="Arial" charset="0"/>
              <a:cs typeface="Calibri" panose="020F0502020204030204" pitchFamily="34" charset="0"/>
            </a:endParaRPr>
          </a:p>
        </p:txBody>
      </p:sp>
      <p:sp>
        <p:nvSpPr>
          <p:cNvPr id="1576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57700" name="Rectangle 3"/>
          <p:cNvSpPr>
            <a:spLocks noGrp="1" noChangeArrowheads="1"/>
          </p:cNvSpPr>
          <p:nvPr>
            <p:ph type="body" idx="1"/>
          </p:nvPr>
        </p:nvSpPr>
        <p:spPr>
          <a:solidFill>
            <a:srgbClr val="FFFFFF"/>
          </a:solidFill>
          <a:ln>
            <a:solidFill>
              <a:srgbClr val="000000"/>
            </a:solidFill>
          </a:ln>
        </p:spPr>
        <p:txBody>
          <a:bodyPr/>
          <a:lstStyle/>
          <a:p>
            <a:endParaRPr lang="en-US" sz="1300" dirty="0"/>
          </a:p>
          <a:p>
            <a:endParaRPr lang="en-US" sz="1300" dirty="0"/>
          </a:p>
        </p:txBody>
      </p:sp>
    </p:spTree>
    <p:extLst>
      <p:ext uri="{BB962C8B-B14F-4D97-AF65-F5344CB8AC3E}">
        <p14:creationId xmlns:p14="http://schemas.microsoft.com/office/powerpoint/2010/main" val="1587765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0" hangingPunct="0"/>
            <a:fld id="{92D7BE87-DE56-704E-AD2C-6F87CFE55200}" type="slidenum">
              <a:rPr lang="en-US" sz="1200">
                <a:latin typeface="Calibri" panose="020F0502020204030204" pitchFamily="34" charset="0"/>
              </a:rPr>
              <a:pPr algn="r" eaLnBrk="0" hangingPunct="0"/>
              <a:t>42</a:t>
            </a:fld>
            <a:endParaRPr lang="en-US" sz="1200">
              <a:latin typeface="Calibri" panose="020F0502020204030204" pitchFamily="34" charset="0"/>
            </a:endParaRPr>
          </a:p>
        </p:txBody>
      </p:sp>
      <p:sp>
        <p:nvSpPr>
          <p:cNvPr id="176131"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76132" name="Rectangle 3"/>
          <p:cNvSpPr>
            <a:spLocks noGrp="1" noChangeArrowheads="1"/>
          </p:cNvSpPr>
          <p:nvPr>
            <p:ph type="body" idx="1"/>
          </p:nvPr>
        </p:nvSpPr>
        <p:spPr>
          <a:solidFill>
            <a:srgbClr val="FFFFFF"/>
          </a:solidFill>
          <a:ln>
            <a:solidFill>
              <a:srgbClr val="000000"/>
            </a:solidFill>
          </a:ln>
        </p:spPr>
        <p:txBody>
          <a:bodyPr/>
          <a:lstStyle/>
          <a:p>
            <a:endParaRPr lang="en-US" sz="1200" kern="1200" dirty="0">
              <a:solidFill>
                <a:schemeClr val="tx1"/>
              </a:solidFill>
              <a:ea typeface="ＭＳ Ｐゴシック" charset="-128"/>
              <a:cs typeface="ＭＳ Ｐゴシック" charset="-128"/>
            </a:endParaRPr>
          </a:p>
        </p:txBody>
      </p:sp>
    </p:spTree>
    <p:extLst>
      <p:ext uri="{BB962C8B-B14F-4D97-AF65-F5344CB8AC3E}">
        <p14:creationId xmlns:p14="http://schemas.microsoft.com/office/powerpoint/2010/main" val="765009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0E967F-E0B8-A447-A79A-127CC44ACC54}" type="slidenum">
              <a:rPr lang="en-US" smtClean="0"/>
              <a:pPr/>
              <a:t>43</a:t>
            </a:fld>
            <a:endParaRPr lang="en-US"/>
          </a:p>
        </p:txBody>
      </p:sp>
    </p:spTree>
    <p:extLst>
      <p:ext uri="{BB962C8B-B14F-4D97-AF65-F5344CB8AC3E}">
        <p14:creationId xmlns:p14="http://schemas.microsoft.com/office/powerpoint/2010/main" val="654580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0" hangingPunct="0"/>
            <a:fld id="{C42E953C-C57D-BB44-88EE-20F2F70E55BC}" type="slidenum">
              <a:rPr lang="en-US" sz="1200">
                <a:latin typeface="Calibri" panose="020F0502020204030204" pitchFamily="34" charset="0"/>
              </a:rPr>
              <a:pPr algn="r" eaLnBrk="0" hangingPunct="0"/>
              <a:t>44</a:t>
            </a:fld>
            <a:endParaRPr lang="en-US" sz="1200">
              <a:latin typeface="Calibri" panose="020F0502020204030204" pitchFamily="34" charset="0"/>
            </a:endParaRPr>
          </a:p>
        </p:txBody>
      </p:sp>
      <p:sp>
        <p:nvSpPr>
          <p:cNvPr id="17920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79204" name="Rectangle 3"/>
          <p:cNvSpPr>
            <a:spLocks noGrp="1" noChangeArrowheads="1"/>
          </p:cNvSpPr>
          <p:nvPr>
            <p:ph type="body" idx="1"/>
          </p:nvPr>
        </p:nvSpPr>
        <p:spPr>
          <a:solidFill>
            <a:srgbClr val="FFFFFF"/>
          </a:solidFill>
          <a:ln>
            <a:solidFill>
              <a:srgbClr val="000000"/>
            </a:solidFill>
          </a:ln>
        </p:spPr>
        <p:txBody>
          <a:bodyPr/>
          <a:lstStyle/>
          <a:p>
            <a:endParaRPr lang="en-US" sz="1200" kern="1200" dirty="0">
              <a:solidFill>
                <a:schemeClr val="tx1"/>
              </a:solidFill>
              <a:ea typeface="ＭＳ Ｐゴシック" charset="-128"/>
              <a:cs typeface="ＭＳ Ｐゴシック" charset="-128"/>
            </a:endParaRPr>
          </a:p>
        </p:txBody>
      </p:sp>
    </p:spTree>
    <p:extLst>
      <p:ext uri="{BB962C8B-B14F-4D97-AF65-F5344CB8AC3E}">
        <p14:creationId xmlns:p14="http://schemas.microsoft.com/office/powerpoint/2010/main" val="712307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0" hangingPunct="0"/>
            <a:fld id="{6ADF8CC9-2D3D-EB4A-8B3A-5FE3D44BEDC1}" type="slidenum">
              <a:rPr lang="en-US" sz="1200">
                <a:latin typeface="Calibri" panose="020F0502020204030204" pitchFamily="34" charset="0"/>
              </a:rPr>
              <a:pPr algn="r" eaLnBrk="0" hangingPunct="0"/>
              <a:t>45</a:t>
            </a:fld>
            <a:endParaRPr lang="en-US" sz="1200">
              <a:latin typeface="Calibri" panose="020F0502020204030204" pitchFamily="34" charset="0"/>
            </a:endParaRPr>
          </a:p>
        </p:txBody>
      </p:sp>
      <p:sp>
        <p:nvSpPr>
          <p:cNvPr id="181251"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81252" name="Rectangle 3"/>
          <p:cNvSpPr>
            <a:spLocks noGrp="1" noChangeArrowheads="1"/>
          </p:cNvSpPr>
          <p:nvPr>
            <p:ph type="body" idx="1"/>
          </p:nvPr>
        </p:nvSpPr>
        <p:spPr>
          <a:solidFill>
            <a:srgbClr val="FFFFFF"/>
          </a:solidFill>
          <a:ln>
            <a:solidFill>
              <a:srgbClr val="000000"/>
            </a:solidFill>
          </a:ln>
        </p:spPr>
        <p:txBody>
          <a:bodyPr/>
          <a:lstStyle/>
          <a:p>
            <a:endParaRPr lang="en-US" sz="1200" kern="1200" dirty="0">
              <a:solidFill>
                <a:schemeClr val="tx1"/>
              </a:solidFill>
              <a:ea typeface="ＭＳ Ｐゴシック" charset="-128"/>
              <a:cs typeface="ＭＳ Ｐゴシック" charset="-128"/>
            </a:endParaRPr>
          </a:p>
        </p:txBody>
      </p:sp>
    </p:spTree>
    <p:extLst>
      <p:ext uri="{BB962C8B-B14F-4D97-AF65-F5344CB8AC3E}">
        <p14:creationId xmlns:p14="http://schemas.microsoft.com/office/powerpoint/2010/main" val="3296653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0" hangingPunct="0"/>
            <a:fld id="{9CDCFD8D-CB97-4945-A5BE-9172F14ACE90}" type="slidenum">
              <a:rPr lang="en-US" sz="1200">
                <a:latin typeface="Calibri" panose="020F0502020204030204" pitchFamily="34" charset="0"/>
              </a:rPr>
              <a:pPr algn="r" eaLnBrk="0" hangingPunct="0"/>
              <a:t>46</a:t>
            </a:fld>
            <a:endParaRPr lang="en-US" sz="1200">
              <a:latin typeface="Calibri" panose="020F0502020204030204" pitchFamily="34" charset="0"/>
            </a:endParaRPr>
          </a:p>
        </p:txBody>
      </p:sp>
      <p:sp>
        <p:nvSpPr>
          <p:cNvPr id="1843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843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6491771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0" hangingPunct="0"/>
            <a:fld id="{FB86D370-50BF-B341-8E86-BCD94B477B4D}" type="slidenum">
              <a:rPr lang="en-US" sz="1200">
                <a:latin typeface="Calibri" panose="020F0502020204030204" pitchFamily="34" charset="0"/>
              </a:rPr>
              <a:pPr algn="r" eaLnBrk="0" hangingPunct="0"/>
              <a:t>48</a:t>
            </a:fld>
            <a:endParaRPr lang="en-US" sz="1200">
              <a:latin typeface="Calibri" panose="020F0502020204030204" pitchFamily="34" charset="0"/>
            </a:endParaRPr>
          </a:p>
        </p:txBody>
      </p:sp>
      <p:sp>
        <p:nvSpPr>
          <p:cNvPr id="187395"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873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573602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0" hangingPunct="0"/>
            <a:fld id="{632456C8-5889-8348-AA87-DC58F800A847}" type="slidenum">
              <a:rPr lang="en-US" sz="1200">
                <a:latin typeface="Calibri" panose="020F0502020204030204" pitchFamily="34" charset="0"/>
              </a:rPr>
              <a:pPr algn="r" eaLnBrk="0" hangingPunct="0"/>
              <a:t>7</a:t>
            </a:fld>
            <a:endParaRPr lang="en-US" sz="1200">
              <a:latin typeface="Calibri" panose="020F0502020204030204" pitchFamily="34" charset="0"/>
            </a:endParaRPr>
          </a:p>
        </p:txBody>
      </p:sp>
      <p:sp>
        <p:nvSpPr>
          <p:cNvPr id="145411"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45412" name="Rectangle 3"/>
          <p:cNvSpPr>
            <a:spLocks noGrp="1" noChangeArrowheads="1"/>
          </p:cNvSpPr>
          <p:nvPr>
            <p:ph type="body" idx="1"/>
          </p:nvPr>
        </p:nvSpPr>
        <p:spPr>
          <a:solidFill>
            <a:srgbClr val="FFFFFF"/>
          </a:solidFill>
          <a:ln>
            <a:solidFill>
              <a:srgbClr val="000000"/>
            </a:solidFill>
          </a:ln>
        </p:spPr>
        <p:txBody>
          <a:bodyPr/>
          <a:lstStyle/>
          <a:p>
            <a:endParaRPr lang="en-US" sz="1200" kern="1200" dirty="0">
              <a:solidFill>
                <a:schemeClr val="tx1"/>
              </a:solidFill>
              <a:ea typeface="ＭＳ Ｐゴシック" charset="-128"/>
              <a:cs typeface="ＭＳ Ｐゴシック" charset="-128"/>
            </a:endParaRPr>
          </a:p>
        </p:txBody>
      </p:sp>
    </p:spTree>
    <p:extLst>
      <p:ext uri="{BB962C8B-B14F-4D97-AF65-F5344CB8AC3E}">
        <p14:creationId xmlns:p14="http://schemas.microsoft.com/office/powerpoint/2010/main" val="1918437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0" hangingPunct="0"/>
            <a:fld id="{C8516779-82E8-B445-9F62-6D3043D16CDB}" type="slidenum">
              <a:rPr lang="en-US" sz="1200">
                <a:latin typeface="Calibri" panose="020F0502020204030204" pitchFamily="34" charset="0"/>
              </a:rPr>
              <a:pPr algn="r" eaLnBrk="0" hangingPunct="0"/>
              <a:t>9</a:t>
            </a:fld>
            <a:endParaRPr lang="en-US" sz="1200">
              <a:latin typeface="Calibri" panose="020F0502020204030204" pitchFamily="34" charset="0"/>
            </a:endParaRPr>
          </a:p>
        </p:txBody>
      </p:sp>
      <p:sp>
        <p:nvSpPr>
          <p:cNvPr id="113667"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13668" name="Rectangle 3"/>
          <p:cNvSpPr>
            <a:spLocks noGrp="1" noChangeArrowheads="1"/>
          </p:cNvSpPr>
          <p:nvPr>
            <p:ph type="body" idx="1"/>
          </p:nvPr>
        </p:nvSpPr>
        <p:spPr>
          <a:solidFill>
            <a:srgbClr val="FFFFFF"/>
          </a:solidFill>
          <a:ln>
            <a:solidFill>
              <a:srgbClr val="000000"/>
            </a:solidFill>
          </a:ln>
        </p:spPr>
        <p:txBody>
          <a:bodyPr/>
          <a:lstStyle/>
          <a:p>
            <a:endParaRPr lang="en-US" sz="1200" kern="1200" dirty="0">
              <a:solidFill>
                <a:schemeClr val="tx1"/>
              </a:solidFill>
              <a:ea typeface="ＭＳ Ｐゴシック" charset="-128"/>
              <a:cs typeface="ＭＳ Ｐゴシック" charset="-128"/>
            </a:endParaRPr>
          </a:p>
        </p:txBody>
      </p:sp>
    </p:spTree>
    <p:extLst>
      <p:ext uri="{BB962C8B-B14F-4D97-AF65-F5344CB8AC3E}">
        <p14:creationId xmlns:p14="http://schemas.microsoft.com/office/powerpoint/2010/main" val="1439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0" hangingPunct="0"/>
            <a:fld id="{331FEE25-4C41-5941-A87D-88BE0CD24960}" type="slidenum">
              <a:rPr lang="en-US" sz="1200">
                <a:latin typeface="Calibri" panose="020F0502020204030204" pitchFamily="34" charset="0"/>
              </a:rPr>
              <a:pPr algn="r" eaLnBrk="0" hangingPunct="0"/>
              <a:t>10</a:t>
            </a:fld>
            <a:endParaRPr lang="en-US" sz="1200">
              <a:latin typeface="Calibri" panose="020F0502020204030204" pitchFamily="34" charset="0"/>
            </a:endParaRPr>
          </a:p>
        </p:txBody>
      </p:sp>
      <p:sp>
        <p:nvSpPr>
          <p:cNvPr id="11776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17764" name="Rectangle 3"/>
          <p:cNvSpPr>
            <a:spLocks noGrp="1" noChangeArrowheads="1"/>
          </p:cNvSpPr>
          <p:nvPr>
            <p:ph type="body" idx="1"/>
          </p:nvPr>
        </p:nvSpPr>
        <p:spPr>
          <a:solidFill>
            <a:srgbClr val="FFFFFF"/>
          </a:solidFill>
          <a:ln>
            <a:solidFill>
              <a:srgbClr val="000000"/>
            </a:solidFill>
          </a:ln>
        </p:spPr>
        <p:txBody>
          <a:bodyPr/>
          <a:lstStyle/>
          <a:p>
            <a:endParaRPr lang="en-US" sz="1200" kern="1200" dirty="0">
              <a:solidFill>
                <a:schemeClr val="tx1"/>
              </a:solidFill>
              <a:ea typeface="ＭＳ Ｐゴシック" charset="-128"/>
              <a:cs typeface="ＭＳ Ｐゴシック" charset="-128"/>
            </a:endParaRPr>
          </a:p>
        </p:txBody>
      </p:sp>
    </p:spTree>
    <p:extLst>
      <p:ext uri="{BB962C8B-B14F-4D97-AF65-F5344CB8AC3E}">
        <p14:creationId xmlns:p14="http://schemas.microsoft.com/office/powerpoint/2010/main" val="2903177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0" hangingPunct="0"/>
            <a:fld id="{C5804889-A56B-DF43-AE0C-03BCD8B9C262}" type="slidenum">
              <a:rPr lang="en-US" sz="1200">
                <a:latin typeface="Calibri" panose="020F0502020204030204" pitchFamily="34" charset="0"/>
              </a:rPr>
              <a:pPr algn="r" eaLnBrk="0" hangingPunct="0"/>
              <a:t>11</a:t>
            </a:fld>
            <a:endParaRPr lang="en-US" sz="1200">
              <a:latin typeface="Calibri" panose="020F0502020204030204" pitchFamily="34" charset="0"/>
            </a:endParaRPr>
          </a:p>
        </p:txBody>
      </p:sp>
      <p:sp>
        <p:nvSpPr>
          <p:cNvPr id="129027"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29028" name="Rectangle 3"/>
          <p:cNvSpPr>
            <a:spLocks noGrp="1" noChangeArrowheads="1"/>
          </p:cNvSpPr>
          <p:nvPr>
            <p:ph type="body" idx="1"/>
          </p:nvPr>
        </p:nvSpPr>
        <p:spPr>
          <a:solidFill>
            <a:srgbClr val="FFFFFF"/>
          </a:solidFill>
          <a:ln>
            <a:solidFill>
              <a:srgbClr val="000000"/>
            </a:solidFill>
          </a:ln>
        </p:spPr>
        <p:txBody>
          <a:bodyPr/>
          <a:lstStyle/>
          <a:p>
            <a:endParaRPr lang="en-US" dirty="0"/>
          </a:p>
        </p:txBody>
      </p:sp>
    </p:spTree>
    <p:extLst>
      <p:ext uri="{BB962C8B-B14F-4D97-AF65-F5344CB8AC3E}">
        <p14:creationId xmlns:p14="http://schemas.microsoft.com/office/powerpoint/2010/main" val="2453674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0" hangingPunct="0"/>
            <a:fld id="{86E59DD4-5130-BE4E-A3A2-39A37E8B3D17}" type="slidenum">
              <a:rPr lang="en-US" sz="1200">
                <a:latin typeface="Calibri" panose="020F0502020204030204" pitchFamily="34" charset="0"/>
              </a:rPr>
              <a:pPr algn="r" eaLnBrk="0" hangingPunct="0"/>
              <a:t>12</a:t>
            </a:fld>
            <a:endParaRPr lang="en-US" sz="1200">
              <a:latin typeface="Calibri" panose="020F0502020204030204" pitchFamily="34" charset="0"/>
            </a:endParaRPr>
          </a:p>
        </p:txBody>
      </p:sp>
      <p:sp>
        <p:nvSpPr>
          <p:cNvPr id="130051"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p:spPr>
        <p:txBody>
          <a:bodyPr/>
          <a:lstStyle/>
          <a:p>
            <a:endParaRPr lang="en-US" dirty="0"/>
          </a:p>
        </p:txBody>
      </p:sp>
    </p:spTree>
    <p:extLst>
      <p:ext uri="{BB962C8B-B14F-4D97-AF65-F5344CB8AC3E}">
        <p14:creationId xmlns:p14="http://schemas.microsoft.com/office/powerpoint/2010/main" val="358036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0" hangingPunct="0"/>
            <a:fld id="{D53DEEA8-59CE-424B-879C-4168F2AF694F}" type="slidenum">
              <a:rPr lang="en-US" sz="1200">
                <a:latin typeface="Calibri" panose="020F0502020204030204" pitchFamily="34" charset="0"/>
              </a:rPr>
              <a:pPr algn="r" eaLnBrk="0" hangingPunct="0"/>
              <a:t>13</a:t>
            </a:fld>
            <a:endParaRPr lang="en-US" sz="1200">
              <a:latin typeface="Calibri" panose="020F0502020204030204" pitchFamily="34" charset="0"/>
            </a:endParaRPr>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076596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gi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1F89B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223" y="9153"/>
            <a:ext cx="7868312" cy="3325346"/>
          </a:xfrm>
          <a:prstGeom prst="rect">
            <a:avLst/>
          </a:prstGeom>
        </p:spPr>
      </p:pic>
      <p:sp>
        <p:nvSpPr>
          <p:cNvPr id="5" name="Footer Placeholder 4"/>
          <p:cNvSpPr>
            <a:spLocks noGrp="1"/>
          </p:cNvSpPr>
          <p:nvPr>
            <p:ph type="ftr" sz="quarter" idx="11"/>
          </p:nvPr>
        </p:nvSpPr>
        <p:spPr/>
        <p:txBody>
          <a:bodyPr/>
          <a:lstStyle>
            <a:lvl1pPr>
              <a:defRPr/>
            </a:lvl1pPr>
          </a:lstStyle>
          <a:p>
            <a:r>
              <a:rPr lang="en-US"/>
              <a:t>© 2015 Pearson Education, Inc.</a:t>
            </a:r>
          </a:p>
        </p:txBody>
      </p:sp>
      <p:sp>
        <p:nvSpPr>
          <p:cNvPr id="11" name="TextBox 10"/>
          <p:cNvSpPr txBox="1"/>
          <p:nvPr/>
        </p:nvSpPr>
        <p:spPr>
          <a:xfrm>
            <a:off x="67734" y="4015642"/>
            <a:ext cx="5026761" cy="715581"/>
          </a:xfrm>
          <a:prstGeom prst="rect">
            <a:avLst/>
          </a:prstGeom>
          <a:noFill/>
        </p:spPr>
        <p:txBody>
          <a:bodyPr wrap="none" rtlCol="0">
            <a:spAutoFit/>
          </a:bodyPr>
          <a:lstStyle/>
          <a:p>
            <a:pPr eaLnBrk="0" hangingPunct="0">
              <a:defRPr/>
            </a:pPr>
            <a:r>
              <a:rPr lang="en-US" sz="1350">
                <a:latin typeface="Calibri" panose="020F0502020204030204" pitchFamily="34" charset="0"/>
                <a:ea typeface="Arial" charset="0"/>
                <a:cs typeface="Arial" charset="0"/>
              </a:rPr>
              <a:t>PowerPoint Lectures</a:t>
            </a:r>
          </a:p>
          <a:p>
            <a:pPr eaLnBrk="0" hangingPunct="0">
              <a:defRPr/>
            </a:pPr>
            <a:r>
              <a:rPr lang="en-US" sz="1650" b="1" i="1">
                <a:latin typeface="Calibri" panose="020F0502020204030204" pitchFamily="34" charset="0"/>
                <a:ea typeface="Arial" charset="0"/>
                <a:cs typeface="Arial" charset="0"/>
              </a:rPr>
              <a:t>Campbell Biology: Concepts &amp; Connections, </a:t>
            </a:r>
            <a:r>
              <a:rPr lang="en-US" sz="1350" b="1" i="1">
                <a:latin typeface="Calibri" panose="020F0502020204030204" pitchFamily="34" charset="0"/>
                <a:ea typeface="Arial" charset="0"/>
                <a:cs typeface="Arial" charset="0"/>
              </a:rPr>
              <a:t>Eighth Edition</a:t>
            </a:r>
          </a:p>
          <a:p>
            <a:pPr eaLnBrk="0" hangingPunct="0">
              <a:defRPr/>
            </a:pPr>
            <a:r>
              <a:rPr lang="en-US" sz="1050" b="0" i="0" cap="all" baseline="0">
                <a:latin typeface="Calibri" panose="020F0502020204030204" pitchFamily="34" charset="0"/>
                <a:ea typeface="Arial" charset="0"/>
                <a:cs typeface="Arial" charset="0"/>
              </a:rPr>
              <a:t>Reece</a:t>
            </a:r>
            <a:r>
              <a:rPr lang="en-US" sz="1050" b="0" i="0">
                <a:latin typeface="Calibri" panose="020F0502020204030204" pitchFamily="34" charset="0"/>
                <a:ea typeface="Arial" charset="0"/>
                <a:cs typeface="Arial" panose="020B0604020202020204" pitchFamily="34" charset="0"/>
                <a:sym typeface="Symbol" panose="05050102010706020507" pitchFamily="18" charset="2"/>
              </a:rPr>
              <a:t> •</a:t>
            </a:r>
            <a:r>
              <a:rPr lang="en-US" sz="1050" b="0" i="0">
                <a:latin typeface="Calibri" panose="020F0502020204030204" pitchFamily="34" charset="0"/>
                <a:ea typeface="Arial" charset="0"/>
                <a:cs typeface="Arial" charset="0"/>
              </a:rPr>
              <a:t> </a:t>
            </a:r>
            <a:r>
              <a:rPr lang="en-US" sz="1050" b="0" i="0" cap="all" baseline="0">
                <a:latin typeface="Calibri" panose="020F0502020204030204" pitchFamily="34" charset="0"/>
                <a:ea typeface="Arial" charset="0"/>
                <a:cs typeface="Arial" charset="0"/>
              </a:rPr>
              <a:t>Taylor</a:t>
            </a:r>
            <a:r>
              <a:rPr lang="en-US" sz="1050" b="0" i="0">
                <a:latin typeface="Calibri" panose="020F0502020204030204" pitchFamily="34" charset="0"/>
                <a:ea typeface="Arial" charset="0"/>
                <a:cs typeface="Arial" panose="020B0604020202020204" pitchFamily="34" charset="0"/>
                <a:sym typeface="Symbol" panose="05050102010706020507" pitchFamily="18" charset="2"/>
              </a:rPr>
              <a:t> • </a:t>
            </a:r>
            <a:r>
              <a:rPr lang="en-US" sz="1050" b="0" i="0" cap="all" baseline="0">
                <a:latin typeface="Calibri" panose="020F0502020204030204" pitchFamily="34" charset="0"/>
                <a:ea typeface="Arial" charset="0"/>
                <a:cs typeface="Arial" charset="0"/>
              </a:rPr>
              <a:t>Simon</a:t>
            </a:r>
            <a:r>
              <a:rPr lang="en-US" sz="1050" b="0" i="0">
                <a:latin typeface="Calibri" panose="020F0502020204030204" pitchFamily="34" charset="0"/>
                <a:ea typeface="Arial" charset="0"/>
                <a:cs typeface="Arial" charset="0"/>
              </a:rPr>
              <a:t> </a:t>
            </a:r>
            <a:r>
              <a:rPr lang="en-US" sz="1050" b="0" i="0">
                <a:latin typeface="Calibri" panose="020F0502020204030204" pitchFamily="34" charset="0"/>
                <a:ea typeface="Arial" charset="0"/>
                <a:cs typeface="Arial" panose="020B0604020202020204" pitchFamily="34" charset="0"/>
                <a:sym typeface="Symbol" panose="05050102010706020507" pitchFamily="18" charset="2"/>
              </a:rPr>
              <a:t>•</a:t>
            </a:r>
            <a:r>
              <a:rPr lang="en-US" sz="1050" b="0" i="0">
                <a:latin typeface="Calibri" panose="020F0502020204030204" pitchFamily="34" charset="0"/>
                <a:ea typeface="Arial" charset="0"/>
                <a:cs typeface="Arial" charset="0"/>
              </a:rPr>
              <a:t> </a:t>
            </a:r>
            <a:r>
              <a:rPr lang="en-US" sz="1050" b="0" i="0" cap="all" baseline="0">
                <a:latin typeface="Calibri" panose="020F0502020204030204" pitchFamily="34" charset="0"/>
                <a:ea typeface="Arial" charset="0"/>
                <a:cs typeface="Arial" charset="0"/>
              </a:rPr>
              <a:t>Dickey</a:t>
            </a:r>
            <a:r>
              <a:rPr lang="en-US" sz="1050" b="0" i="0">
                <a:latin typeface="Calibri" panose="020F0502020204030204" pitchFamily="34" charset="0"/>
                <a:ea typeface="Arial" charset="0"/>
                <a:cs typeface="Arial" charset="0"/>
              </a:rPr>
              <a:t> </a:t>
            </a:r>
            <a:r>
              <a:rPr lang="en-US" sz="1050" b="0" i="0">
                <a:latin typeface="Calibri" panose="020F0502020204030204" pitchFamily="34" charset="0"/>
                <a:ea typeface="Arial" charset="0"/>
                <a:cs typeface="Arial" panose="020B0604020202020204" pitchFamily="34" charset="0"/>
                <a:sym typeface="Symbol" panose="05050102010706020507" pitchFamily="18" charset="2"/>
              </a:rPr>
              <a:t>• </a:t>
            </a:r>
            <a:r>
              <a:rPr lang="en-US" sz="1050" b="0" i="0" cap="all" baseline="0">
                <a:latin typeface="Calibri" panose="020F0502020204030204" pitchFamily="34" charset="0"/>
                <a:ea typeface="Arial" charset="0"/>
                <a:cs typeface="Arial" panose="020B0604020202020204" pitchFamily="34" charset="0"/>
                <a:sym typeface="Symbol" panose="05050102010706020507" pitchFamily="18" charset="2"/>
              </a:rPr>
              <a:t>Hogan</a:t>
            </a:r>
            <a:endParaRPr lang="en-US" sz="1050" b="0" i="0" cap="all" baseline="0">
              <a:latin typeface="Calibri" panose="020F0502020204030204" pitchFamily="34" charset="0"/>
            </a:endParaRPr>
          </a:p>
        </p:txBody>
      </p:sp>
      <p:sp>
        <p:nvSpPr>
          <p:cNvPr id="12" name="TextBox 11"/>
          <p:cNvSpPr txBox="1"/>
          <p:nvPr/>
        </p:nvSpPr>
        <p:spPr>
          <a:xfrm>
            <a:off x="67734" y="2908724"/>
            <a:ext cx="2144113" cy="646331"/>
          </a:xfrm>
          <a:prstGeom prst="rect">
            <a:avLst/>
          </a:prstGeom>
          <a:noFill/>
        </p:spPr>
        <p:txBody>
          <a:bodyPr wrap="none" rtlCol="0">
            <a:spAutoFit/>
          </a:bodyPr>
          <a:lstStyle/>
          <a:p>
            <a:r>
              <a:rPr lang="en-US" sz="3600" b="1">
                <a:solidFill>
                  <a:srgbClr val="F2C552"/>
                </a:solidFill>
                <a:effectLst>
                  <a:outerShdw blurRad="50800" dist="38100" dir="8100000" algn="tr" rotWithShape="0">
                    <a:prstClr val="black">
                      <a:alpha val="40000"/>
                    </a:prstClr>
                  </a:outerShdw>
                </a:effectLst>
                <a:latin typeface="Calibri" panose="020F0502020204030204" pitchFamily="34" charset="0"/>
              </a:rPr>
              <a:t>Chapter 6 </a:t>
            </a:r>
          </a:p>
        </p:txBody>
      </p:sp>
      <p:sp>
        <p:nvSpPr>
          <p:cNvPr id="13" name="TextBox 12"/>
          <p:cNvSpPr txBox="1"/>
          <p:nvPr/>
        </p:nvSpPr>
        <p:spPr>
          <a:xfrm>
            <a:off x="7291596" y="4826249"/>
            <a:ext cx="1750800" cy="253916"/>
          </a:xfrm>
          <a:prstGeom prst="rect">
            <a:avLst/>
          </a:prstGeom>
          <a:noFill/>
        </p:spPr>
        <p:txBody>
          <a:bodyPr wrap="none"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1050" b="1">
                <a:latin typeface="Calibri" panose="020F0502020204030204" pitchFamily="34" charset="0"/>
                <a:ea typeface="Arial" charset="0"/>
                <a:cs typeface="Arial" charset="0"/>
              </a:rPr>
              <a:t>Lecture by Edward J. </a:t>
            </a:r>
            <a:r>
              <a:rPr lang="en-US" sz="1050" b="1" err="1">
                <a:latin typeface="Calibri" panose="020F0502020204030204" pitchFamily="34" charset="0"/>
                <a:ea typeface="Arial" charset="0"/>
                <a:cs typeface="Arial" charset="0"/>
              </a:rPr>
              <a:t>Zalisko</a:t>
            </a:r>
            <a:endParaRPr lang="en-US" sz="1050" b="1">
              <a:latin typeface="Calibri" panose="020F0502020204030204" pitchFamily="34" charset="0"/>
              <a:ea typeface="Arial" charset="0"/>
              <a:cs typeface="Arial" charset="0"/>
            </a:endParaRPr>
          </a:p>
        </p:txBody>
      </p:sp>
      <p:sp>
        <p:nvSpPr>
          <p:cNvPr id="14" name="TextBox 13"/>
          <p:cNvSpPr txBox="1"/>
          <p:nvPr/>
        </p:nvSpPr>
        <p:spPr>
          <a:xfrm>
            <a:off x="67733" y="3454730"/>
            <a:ext cx="4380302" cy="438582"/>
          </a:xfrm>
          <a:prstGeom prst="rect">
            <a:avLst/>
          </a:prstGeom>
          <a:noFill/>
        </p:spPr>
        <p:txBody>
          <a:bodyPr wrap="none" rtlCol="0">
            <a:spAutoFit/>
          </a:bodyPr>
          <a:lstStyle/>
          <a:p>
            <a:pPr algn="l"/>
            <a:r>
              <a:rPr lang="en-US" sz="2250" b="1">
                <a:solidFill>
                  <a:srgbClr val="F2C552"/>
                </a:solidFill>
                <a:effectLst>
                  <a:outerShdw blurRad="50800" dist="38100" dir="8100000" algn="tr" rotWithShape="0">
                    <a:prstClr val="black">
                      <a:alpha val="40000"/>
                    </a:prstClr>
                  </a:outerShdw>
                </a:effectLst>
                <a:latin typeface="Calibri" panose="020F0502020204030204" pitchFamily="34" charset="0"/>
              </a:rPr>
              <a:t>How Cells Harvest Chemical Energy</a:t>
            </a:r>
          </a:p>
        </p:txBody>
      </p:sp>
    </p:spTree>
    <p:extLst>
      <p:ext uri="{BB962C8B-B14F-4D97-AF65-F5344CB8AC3E}">
        <p14:creationId xmlns:p14="http://schemas.microsoft.com/office/powerpoint/2010/main" val="769079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399" y="64449"/>
            <a:ext cx="9076263" cy="485621"/>
          </a:xfrm>
        </p:spPr>
        <p:txBody>
          <a:bodyPr/>
          <a:lstStyle>
            <a:lvl1pPr algn="ctr">
              <a:defRPr>
                <a:solidFill>
                  <a:srgbClr val="1F89BD"/>
                </a:solidFill>
              </a:defRPr>
            </a:lvl1pPr>
          </a:lstStyle>
          <a:p>
            <a:r>
              <a:rPr lang="en-US"/>
              <a:t>Click to edit Master title style</a:t>
            </a:r>
          </a:p>
        </p:txBody>
      </p:sp>
      <p:sp>
        <p:nvSpPr>
          <p:cNvPr id="3" name="Content Placeholder 2"/>
          <p:cNvSpPr>
            <a:spLocks noGrp="1"/>
          </p:cNvSpPr>
          <p:nvPr>
            <p:ph idx="1"/>
          </p:nvPr>
        </p:nvSpPr>
        <p:spPr>
          <a:xfrm>
            <a:off x="67736" y="642938"/>
            <a:ext cx="9033925" cy="3568700"/>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8470" y="19049"/>
            <a:ext cx="914400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470" y="41749"/>
            <a:ext cx="9144000" cy="0"/>
          </a:xfrm>
          <a:prstGeom prst="line">
            <a:avLst/>
          </a:prstGeom>
          <a:ln w="25400">
            <a:solidFill>
              <a:srgbClr val="F2C5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772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F89BD"/>
                </a:solidFill>
              </a:defRPr>
            </a:lvl1pPr>
          </a:lstStyle>
          <a:p>
            <a:r>
              <a:rPr lang="en-US"/>
              <a:t>Click to edit Master title style</a:t>
            </a:r>
          </a:p>
        </p:txBody>
      </p:sp>
      <p:sp>
        <p:nvSpPr>
          <p:cNvPr id="5" name="Footer Placeholder 4"/>
          <p:cNvSpPr>
            <a:spLocks noGrp="1"/>
          </p:cNvSpPr>
          <p:nvPr>
            <p:ph type="ftr" sz="quarter" idx="11"/>
          </p:nvPr>
        </p:nvSpPr>
        <p:spPr/>
        <p:txBody>
          <a:bodyPr/>
          <a:lstStyle>
            <a:lvl1pPr>
              <a:defRPr/>
            </a:lvl1pPr>
          </a:lstStyle>
          <a:p>
            <a:r>
              <a:rPr lang="en-US"/>
              <a:t>© 2015 Pearson Education, Inc.</a:t>
            </a:r>
          </a:p>
        </p:txBody>
      </p:sp>
      <p:cxnSp>
        <p:nvCxnSpPr>
          <p:cNvPr id="6" name="Straight Connector 5"/>
          <p:cNvCxnSpPr/>
          <p:nvPr/>
        </p:nvCxnSpPr>
        <p:spPr>
          <a:xfrm>
            <a:off x="-8470" y="19049"/>
            <a:ext cx="914400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470" y="41749"/>
            <a:ext cx="9144000" cy="0"/>
          </a:xfrm>
          <a:prstGeom prst="line">
            <a:avLst/>
          </a:prstGeom>
          <a:ln w="25400">
            <a:solidFill>
              <a:srgbClr val="F2C5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451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Slide">
    <p:bg>
      <p:bgPr>
        <a:solidFill>
          <a:srgbClr val="1F89BD"/>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US"/>
              <a:t>© 2015 Pearson Education, Inc.</a:t>
            </a:r>
          </a:p>
        </p:txBody>
      </p:sp>
      <p:sp>
        <p:nvSpPr>
          <p:cNvPr id="7" name="Text Placeholder 6"/>
          <p:cNvSpPr>
            <a:spLocks noGrp="1"/>
          </p:cNvSpPr>
          <p:nvPr>
            <p:ph type="body" sz="quarter" idx="12"/>
          </p:nvPr>
        </p:nvSpPr>
        <p:spPr>
          <a:xfrm>
            <a:off x="165100" y="2329377"/>
            <a:ext cx="8813800" cy="484748"/>
          </a:xfrm>
        </p:spPr>
        <p:txBody>
          <a:bodyPr>
            <a:noAutofit/>
          </a:bodyPr>
          <a:lstStyle>
            <a:lvl1pPr marL="0" indent="0" algn="ctr">
              <a:buNone/>
              <a:defRPr sz="2700" b="1" cap="small" baseline="0">
                <a:solidFill>
                  <a:srgbClr val="F2C552"/>
                </a:solidFill>
                <a:effectLst>
                  <a:outerShdw blurRad="38100" dist="38100" dir="2700000" algn="tl">
                    <a:srgbClr val="000000">
                      <a:alpha val="43137"/>
                    </a:srgbClr>
                  </a:outerShdw>
                </a:effectLs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214658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8650" y="4767264"/>
            <a:ext cx="2057400" cy="273844"/>
          </a:xfrm>
          <a:prstGeom prst="rect">
            <a:avLst/>
          </a:prstGeom>
        </p:spPr>
        <p:txBody>
          <a:bodyPr/>
          <a:lstStyle>
            <a:lvl1pPr>
              <a:defRPr>
                <a:latin typeface="Calibri" panose="020F0502020204030204" pitchFamily="34" charset="0"/>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a:t>© 2015 Pearson Education, Inc.</a:t>
            </a:r>
          </a:p>
        </p:txBody>
      </p:sp>
      <p:sp>
        <p:nvSpPr>
          <p:cNvPr id="7" name="Slide Number Placeholder 6"/>
          <p:cNvSpPr>
            <a:spLocks noGrp="1"/>
          </p:cNvSpPr>
          <p:nvPr>
            <p:ph type="sldNum" sz="quarter" idx="12"/>
          </p:nvPr>
        </p:nvSpPr>
        <p:spPr>
          <a:xfrm>
            <a:off x="6457950" y="4767264"/>
            <a:ext cx="2057400" cy="273844"/>
          </a:xfrm>
          <a:prstGeom prst="rect">
            <a:avLst/>
          </a:prstGeom>
        </p:spPr>
        <p:txBody>
          <a:bodyPr/>
          <a:lstStyle>
            <a:lvl1pPr>
              <a:defRPr>
                <a:latin typeface="Calibri" panose="020F0502020204030204" pitchFamily="34" charset="0"/>
              </a:defRPr>
            </a:lvl1pPr>
          </a:lstStyle>
          <a:p>
            <a:fld id="{906A8973-3362-497B-9007-F5DEC9CE8D6A}" type="slidenum">
              <a:rPr lang="en-US" smtClean="0"/>
              <a:pPr/>
              <a:t>‹#›</a:t>
            </a:fld>
            <a:endParaRPr lang="en-US"/>
          </a:p>
        </p:txBody>
      </p:sp>
    </p:spTree>
    <p:extLst>
      <p:ext uri="{BB962C8B-B14F-4D97-AF65-F5344CB8AC3E}">
        <p14:creationId xmlns:p14="http://schemas.microsoft.com/office/powerpoint/2010/main" val="16091611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8650" y="4767264"/>
            <a:ext cx="2057400" cy="273844"/>
          </a:xfrm>
          <a:prstGeom prst="rect">
            <a:avLst/>
          </a:prstGeom>
        </p:spPr>
        <p:txBody>
          <a:bodyPr/>
          <a:lstStyle>
            <a:lvl1pPr>
              <a:defRPr>
                <a:latin typeface="Calibri" panose="020F0502020204030204" pitchFamily="34" charset="0"/>
              </a:defRPr>
            </a:lvl1pPr>
          </a:lstStyle>
          <a:p>
            <a:endParaRPr lang="en-US"/>
          </a:p>
        </p:txBody>
      </p:sp>
      <p:sp>
        <p:nvSpPr>
          <p:cNvPr id="8" name="Footer Placeholder 7"/>
          <p:cNvSpPr>
            <a:spLocks noGrp="1"/>
          </p:cNvSpPr>
          <p:nvPr>
            <p:ph type="ftr" sz="quarter" idx="11"/>
          </p:nvPr>
        </p:nvSpPr>
        <p:spPr/>
        <p:txBody>
          <a:bodyPr/>
          <a:lstStyle>
            <a:lvl1pPr>
              <a:defRPr/>
            </a:lvl1pPr>
          </a:lstStyle>
          <a:p>
            <a:r>
              <a:rPr lang="en-US"/>
              <a:t>© 2015 Pearson Education, Inc.</a:t>
            </a:r>
          </a:p>
        </p:txBody>
      </p:sp>
      <p:sp>
        <p:nvSpPr>
          <p:cNvPr id="9" name="Slide Number Placeholder 8"/>
          <p:cNvSpPr>
            <a:spLocks noGrp="1"/>
          </p:cNvSpPr>
          <p:nvPr>
            <p:ph type="sldNum" sz="quarter" idx="12"/>
          </p:nvPr>
        </p:nvSpPr>
        <p:spPr>
          <a:xfrm>
            <a:off x="6457950" y="4767264"/>
            <a:ext cx="2057400" cy="273844"/>
          </a:xfrm>
          <a:prstGeom prst="rect">
            <a:avLst/>
          </a:prstGeom>
        </p:spPr>
        <p:txBody>
          <a:bodyPr/>
          <a:lstStyle>
            <a:lvl1pPr>
              <a:defRPr>
                <a:latin typeface="Calibri" panose="020F0502020204030204" pitchFamily="34" charset="0"/>
              </a:defRPr>
            </a:lvl1pPr>
          </a:lstStyle>
          <a:p>
            <a:fld id="{906A8973-3362-497B-9007-F5DEC9CE8D6A}" type="slidenum">
              <a:rPr lang="en-US" smtClean="0"/>
              <a:pPr/>
              <a:t>‹#›</a:t>
            </a:fld>
            <a:endParaRPr lang="en-US"/>
          </a:p>
        </p:txBody>
      </p:sp>
    </p:spTree>
    <p:extLst>
      <p:ext uri="{BB962C8B-B14F-4D97-AF65-F5344CB8AC3E}">
        <p14:creationId xmlns:p14="http://schemas.microsoft.com/office/powerpoint/2010/main" val="27129197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lvl1pPr>
          </a:lstStyle>
          <a:p>
            <a:r>
              <a:rPr lang="en-US"/>
              <a:t>© 2015 Pearson Education, Inc.</a:t>
            </a:r>
          </a:p>
        </p:txBody>
      </p:sp>
    </p:spTree>
    <p:extLst>
      <p:ext uri="{BB962C8B-B14F-4D97-AF65-F5344CB8AC3E}">
        <p14:creationId xmlns:p14="http://schemas.microsoft.com/office/powerpoint/2010/main" val="1938068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292" y="106958"/>
            <a:ext cx="8945033" cy="780256"/>
          </a:xfrm>
        </p:spPr>
        <p:txBody>
          <a:bodyPr/>
          <a:lstStyle>
            <a:lvl1pPr algn="ctr">
              <a:defRPr>
                <a:solidFill>
                  <a:srgbClr val="1F89BD"/>
                </a:solidFill>
              </a:defRPr>
            </a:lvl1pPr>
          </a:lstStyle>
          <a:p>
            <a:r>
              <a:rPr lang="en-US"/>
              <a:t>Click to edit Master title style</a:t>
            </a:r>
          </a:p>
        </p:txBody>
      </p:sp>
      <p:sp>
        <p:nvSpPr>
          <p:cNvPr id="3" name="Content Placeholder 2"/>
          <p:cNvSpPr>
            <a:spLocks noGrp="1"/>
          </p:cNvSpPr>
          <p:nvPr>
            <p:ph idx="1"/>
          </p:nvPr>
        </p:nvSpPr>
        <p:spPr>
          <a:xfrm>
            <a:off x="132292" y="952422"/>
            <a:ext cx="8887883" cy="356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8470" y="19049"/>
            <a:ext cx="914400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470" y="41749"/>
            <a:ext cx="9144000" cy="0"/>
          </a:xfrm>
          <a:prstGeom prst="line">
            <a:avLst/>
          </a:prstGeom>
          <a:ln w="25400">
            <a:solidFill>
              <a:srgbClr val="F2C5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902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F89BD"/>
                </a:solidFill>
              </a:defRPr>
            </a:lvl1pPr>
          </a:lstStyle>
          <a:p>
            <a:r>
              <a:rPr lang="en-US"/>
              <a:t>Click to edit Master title style</a:t>
            </a:r>
          </a:p>
        </p:txBody>
      </p:sp>
      <p:sp>
        <p:nvSpPr>
          <p:cNvPr id="5" name="Footer Placeholder 4"/>
          <p:cNvSpPr>
            <a:spLocks noGrp="1"/>
          </p:cNvSpPr>
          <p:nvPr>
            <p:ph type="ftr" sz="quarter" idx="11"/>
          </p:nvPr>
        </p:nvSpPr>
        <p:spPr/>
        <p:txBody>
          <a:bodyPr/>
          <a:lstStyle>
            <a:lvl1pPr>
              <a:defRPr/>
            </a:lvl1pPr>
          </a:lstStyle>
          <a:p>
            <a:r>
              <a:rPr lang="en-US"/>
              <a:t>© 2015 Pearson Education, Inc.</a:t>
            </a:r>
          </a:p>
        </p:txBody>
      </p:sp>
      <p:cxnSp>
        <p:nvCxnSpPr>
          <p:cNvPr id="6" name="Straight Connector 5"/>
          <p:cNvCxnSpPr/>
          <p:nvPr/>
        </p:nvCxnSpPr>
        <p:spPr>
          <a:xfrm>
            <a:off x="-8470" y="19049"/>
            <a:ext cx="914400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470" y="41749"/>
            <a:ext cx="9144000" cy="0"/>
          </a:xfrm>
          <a:prstGeom prst="line">
            <a:avLst/>
          </a:prstGeom>
          <a:ln w="25400">
            <a:solidFill>
              <a:srgbClr val="F2C5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5890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Slide">
    <p:bg>
      <p:bgPr>
        <a:solidFill>
          <a:srgbClr val="1F89BD"/>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r>
              <a:rPr lang="en-US"/>
              <a:t>© 2015 Pearson Education, Inc.</a:t>
            </a:r>
          </a:p>
        </p:txBody>
      </p:sp>
      <p:sp>
        <p:nvSpPr>
          <p:cNvPr id="8" name="Text Placeholder 7"/>
          <p:cNvSpPr>
            <a:spLocks noGrp="1"/>
          </p:cNvSpPr>
          <p:nvPr>
            <p:ph type="body" sz="quarter" idx="12"/>
          </p:nvPr>
        </p:nvSpPr>
        <p:spPr>
          <a:xfrm>
            <a:off x="425451" y="2299097"/>
            <a:ext cx="8302625" cy="514350"/>
          </a:xfrm>
        </p:spPr>
        <p:txBody>
          <a:bodyPr/>
          <a:lstStyle>
            <a:lvl1pPr marL="0" indent="0" algn="ctr">
              <a:buNone/>
              <a:defRPr sz="2700" b="1" cap="small" baseline="0">
                <a:solidFill>
                  <a:srgbClr val="F2C552"/>
                </a:solidFill>
                <a:effectLst>
                  <a:outerShdw blurRad="38100" dist="38100" dir="2700000" algn="tl">
                    <a:srgbClr val="000000">
                      <a:alpha val="43137"/>
                    </a:srgbClr>
                  </a:outerShdw>
                </a:effectLst>
              </a:defRPr>
            </a:lvl1pPr>
          </a:lstStyle>
          <a:p>
            <a:pPr lvl="0"/>
            <a:r>
              <a:rPr lang="en-US"/>
              <a:t>Click to edit Master text styles</a:t>
            </a:r>
          </a:p>
        </p:txBody>
      </p:sp>
    </p:spTree>
    <p:extLst>
      <p:ext uri="{BB962C8B-B14F-4D97-AF65-F5344CB8AC3E}">
        <p14:creationId xmlns:p14="http://schemas.microsoft.com/office/powerpoint/2010/main" val="1533756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8650" y="4767264"/>
            <a:ext cx="2057400" cy="273844"/>
          </a:xfrm>
          <a:prstGeom prst="rect">
            <a:avLst/>
          </a:prstGeom>
        </p:spPr>
        <p:txBody>
          <a:bodyPr/>
          <a:lstStyle>
            <a:lvl1pPr>
              <a:defRPr>
                <a:latin typeface="Calibri" panose="020F0502020204030204" pitchFamily="34" charset="0"/>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a:t>© 2015 Pearson Education, Inc.</a:t>
            </a:r>
          </a:p>
        </p:txBody>
      </p:sp>
      <p:sp>
        <p:nvSpPr>
          <p:cNvPr id="7" name="Slide Number Placeholder 6"/>
          <p:cNvSpPr>
            <a:spLocks noGrp="1"/>
          </p:cNvSpPr>
          <p:nvPr>
            <p:ph type="sldNum" sz="quarter" idx="12"/>
          </p:nvPr>
        </p:nvSpPr>
        <p:spPr>
          <a:xfrm>
            <a:off x="6457950" y="4767264"/>
            <a:ext cx="2057400" cy="273844"/>
          </a:xfrm>
          <a:prstGeom prst="rect">
            <a:avLst/>
          </a:prstGeom>
        </p:spPr>
        <p:txBody>
          <a:bodyPr/>
          <a:lstStyle>
            <a:lvl1pPr>
              <a:defRPr>
                <a:latin typeface="Calibri" panose="020F0502020204030204" pitchFamily="34" charset="0"/>
              </a:defRPr>
            </a:lvl1pPr>
          </a:lstStyle>
          <a:p>
            <a:fld id="{906A8973-3362-497B-9007-F5DEC9CE8D6A}" type="slidenum">
              <a:rPr lang="en-US" smtClean="0"/>
              <a:pPr/>
              <a:t>‹#›</a:t>
            </a:fld>
            <a:endParaRPr lang="en-US"/>
          </a:p>
        </p:txBody>
      </p:sp>
    </p:spTree>
    <p:extLst>
      <p:ext uri="{BB962C8B-B14F-4D97-AF65-F5344CB8AC3E}">
        <p14:creationId xmlns:p14="http://schemas.microsoft.com/office/powerpoint/2010/main" val="1230132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8650" y="4767264"/>
            <a:ext cx="2057400" cy="273844"/>
          </a:xfrm>
          <a:prstGeom prst="rect">
            <a:avLst/>
          </a:prstGeom>
        </p:spPr>
        <p:txBody>
          <a:bodyPr/>
          <a:lstStyle>
            <a:lvl1pPr>
              <a:defRPr>
                <a:latin typeface="Calibri" panose="020F0502020204030204" pitchFamily="34" charset="0"/>
              </a:defRPr>
            </a:lvl1pPr>
          </a:lstStyle>
          <a:p>
            <a:endParaRPr lang="en-US"/>
          </a:p>
        </p:txBody>
      </p:sp>
      <p:sp>
        <p:nvSpPr>
          <p:cNvPr id="8" name="Footer Placeholder 7"/>
          <p:cNvSpPr>
            <a:spLocks noGrp="1"/>
          </p:cNvSpPr>
          <p:nvPr>
            <p:ph type="ftr" sz="quarter" idx="11"/>
          </p:nvPr>
        </p:nvSpPr>
        <p:spPr/>
        <p:txBody>
          <a:bodyPr/>
          <a:lstStyle>
            <a:lvl1pPr>
              <a:defRPr/>
            </a:lvl1pPr>
          </a:lstStyle>
          <a:p>
            <a:r>
              <a:rPr lang="en-US"/>
              <a:t>© 2015 Pearson Education, Inc.</a:t>
            </a:r>
          </a:p>
        </p:txBody>
      </p:sp>
      <p:sp>
        <p:nvSpPr>
          <p:cNvPr id="9" name="Slide Number Placeholder 8"/>
          <p:cNvSpPr>
            <a:spLocks noGrp="1"/>
          </p:cNvSpPr>
          <p:nvPr>
            <p:ph type="sldNum" sz="quarter" idx="12"/>
          </p:nvPr>
        </p:nvSpPr>
        <p:spPr>
          <a:xfrm>
            <a:off x="6457950" y="4767264"/>
            <a:ext cx="2057400" cy="273844"/>
          </a:xfrm>
          <a:prstGeom prst="rect">
            <a:avLst/>
          </a:prstGeom>
        </p:spPr>
        <p:txBody>
          <a:bodyPr/>
          <a:lstStyle>
            <a:lvl1pPr>
              <a:defRPr>
                <a:latin typeface="Calibri" panose="020F0502020204030204" pitchFamily="34" charset="0"/>
              </a:defRPr>
            </a:lvl1pPr>
          </a:lstStyle>
          <a:p>
            <a:fld id="{906A8973-3362-497B-9007-F5DEC9CE8D6A}" type="slidenum">
              <a:rPr lang="en-US" smtClean="0"/>
              <a:pPr/>
              <a:t>‹#›</a:t>
            </a:fld>
            <a:endParaRPr lang="en-US"/>
          </a:p>
        </p:txBody>
      </p:sp>
    </p:spTree>
    <p:extLst>
      <p:ext uri="{BB962C8B-B14F-4D97-AF65-F5344CB8AC3E}">
        <p14:creationId xmlns:p14="http://schemas.microsoft.com/office/powerpoint/2010/main" val="2647395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980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E08FCA-4206-1E43-B126-242F62651001}"/>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 xmlns:a16="http://schemas.microsoft.com/office/drawing/2014/main" id="{E16AED3E-8EC3-7C4C-ADCC-8061EE51574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 xmlns:a16="http://schemas.microsoft.com/office/drawing/2014/main" id="{24E96222-4F8A-8947-9E8C-2A6306B7410A}"/>
              </a:ext>
            </a:extLst>
          </p:cNvPr>
          <p:cNvSpPr>
            <a:spLocks noGrp="1"/>
          </p:cNvSpPr>
          <p:nvPr>
            <p:ph type="dt" sz="half" idx="10"/>
          </p:nvPr>
        </p:nvSpPr>
        <p:spPr>
          <a:xfrm>
            <a:off x="628650" y="4767263"/>
            <a:ext cx="2057400" cy="273844"/>
          </a:xfrm>
          <a:prstGeom prst="rect">
            <a:avLst/>
          </a:prstGeom>
        </p:spPr>
        <p:txBody>
          <a:bodyPr lIns="68580" tIns="34290" rIns="68580" bIns="34290"/>
          <a:lstStyle/>
          <a:p>
            <a:fld id="{FF19E712-2AA8-A345-AF89-A5F2E6D0657D}" type="datetimeFigureOut">
              <a:rPr lang="en-US" smtClean="0"/>
              <a:t>19/01/23</a:t>
            </a:fld>
            <a:endParaRPr lang="en-US"/>
          </a:p>
        </p:txBody>
      </p:sp>
      <p:sp>
        <p:nvSpPr>
          <p:cNvPr id="5" name="Footer Placeholder 4">
            <a:extLst>
              <a:ext uri="{FF2B5EF4-FFF2-40B4-BE49-F238E27FC236}">
                <a16:creationId xmlns="" xmlns:a16="http://schemas.microsoft.com/office/drawing/2014/main" id="{D43CF0C0-AE5D-584D-BA70-2B7B067B72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6CDC36C-CDE5-2A48-B09E-90B8E91CFF0E}"/>
              </a:ext>
            </a:extLst>
          </p:cNvPr>
          <p:cNvSpPr>
            <a:spLocks noGrp="1"/>
          </p:cNvSpPr>
          <p:nvPr>
            <p:ph type="sldNum" sz="quarter" idx="12"/>
          </p:nvPr>
        </p:nvSpPr>
        <p:spPr>
          <a:xfrm>
            <a:off x="6457950" y="4767263"/>
            <a:ext cx="2057400" cy="273844"/>
          </a:xfrm>
          <a:prstGeom prst="rect">
            <a:avLst/>
          </a:prstGeom>
        </p:spPr>
        <p:txBody>
          <a:bodyPr lIns="68580" tIns="34290" rIns="68580" bIns="34290"/>
          <a:lstStyle/>
          <a:p>
            <a:fld id="{A6297E0A-1445-614F-9EAE-BB57152DA9D5}" type="slidenum">
              <a:rPr lang="en-US" smtClean="0"/>
              <a:t>‹#›</a:t>
            </a:fld>
            <a:endParaRPr lang="en-US"/>
          </a:p>
        </p:txBody>
      </p:sp>
    </p:spTree>
    <p:extLst>
      <p:ext uri="{BB962C8B-B14F-4D97-AF65-F5344CB8AC3E}">
        <p14:creationId xmlns:p14="http://schemas.microsoft.com/office/powerpoint/2010/main" val="3806379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1F89B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223" y="9153"/>
            <a:ext cx="7868312" cy="3325346"/>
          </a:xfrm>
          <a:prstGeom prst="rect">
            <a:avLst/>
          </a:prstGeom>
        </p:spPr>
      </p:pic>
      <p:sp>
        <p:nvSpPr>
          <p:cNvPr id="5" name="Footer Placeholder 4"/>
          <p:cNvSpPr>
            <a:spLocks noGrp="1"/>
          </p:cNvSpPr>
          <p:nvPr>
            <p:ph type="ftr" sz="quarter" idx="11"/>
          </p:nvPr>
        </p:nvSpPr>
        <p:spPr/>
        <p:txBody>
          <a:bodyPr/>
          <a:lstStyle>
            <a:lvl1pPr>
              <a:defRPr/>
            </a:lvl1pPr>
          </a:lstStyle>
          <a:p>
            <a:r>
              <a:rPr lang="en-US"/>
              <a:t>© 2015 Pearson Education, Inc.</a:t>
            </a:r>
          </a:p>
        </p:txBody>
      </p:sp>
      <p:sp>
        <p:nvSpPr>
          <p:cNvPr id="11" name="TextBox 10"/>
          <p:cNvSpPr txBox="1"/>
          <p:nvPr/>
        </p:nvSpPr>
        <p:spPr>
          <a:xfrm>
            <a:off x="67734" y="4015642"/>
            <a:ext cx="5026761" cy="715581"/>
          </a:xfrm>
          <a:prstGeom prst="rect">
            <a:avLst/>
          </a:prstGeom>
          <a:noFill/>
        </p:spPr>
        <p:txBody>
          <a:bodyPr wrap="none" rtlCol="0">
            <a:spAutoFit/>
          </a:bodyPr>
          <a:lstStyle/>
          <a:p>
            <a:pPr eaLnBrk="0" hangingPunct="0">
              <a:defRPr/>
            </a:pPr>
            <a:r>
              <a:rPr lang="en-US" sz="1350">
                <a:latin typeface="Calibri" panose="020F0502020204030204" pitchFamily="34" charset="0"/>
                <a:ea typeface="Arial" charset="0"/>
                <a:cs typeface="Calibri" panose="020F0502020204030204" pitchFamily="34" charset="0"/>
              </a:rPr>
              <a:t>PowerPoint Lectures</a:t>
            </a:r>
          </a:p>
          <a:p>
            <a:pPr eaLnBrk="0" hangingPunct="0">
              <a:defRPr/>
            </a:pPr>
            <a:r>
              <a:rPr lang="en-US" sz="1650" b="1" i="1">
                <a:latin typeface="Calibri" panose="020F0502020204030204" pitchFamily="34" charset="0"/>
                <a:ea typeface="Arial" charset="0"/>
                <a:cs typeface="Calibri" panose="020F0502020204030204" pitchFamily="34" charset="0"/>
              </a:rPr>
              <a:t>Campbell Biology: Concepts &amp; Connections, </a:t>
            </a:r>
            <a:r>
              <a:rPr lang="en-US" sz="1350" b="1" i="1">
                <a:latin typeface="Calibri" panose="020F0502020204030204" pitchFamily="34" charset="0"/>
                <a:ea typeface="Arial" charset="0"/>
                <a:cs typeface="Calibri" panose="020F0502020204030204" pitchFamily="34" charset="0"/>
              </a:rPr>
              <a:t>Eighth Edition</a:t>
            </a:r>
          </a:p>
          <a:p>
            <a:pPr eaLnBrk="0" hangingPunct="0">
              <a:defRPr/>
            </a:pPr>
            <a:r>
              <a:rPr lang="en-US" sz="1050" b="0" i="0" cap="all" baseline="0">
                <a:latin typeface="Calibri" panose="020F0502020204030204" pitchFamily="34" charset="0"/>
                <a:ea typeface="Arial" charset="0"/>
                <a:cs typeface="Calibri" panose="020F0502020204030204" pitchFamily="34" charset="0"/>
              </a:rPr>
              <a:t>Reece</a:t>
            </a:r>
            <a:r>
              <a:rPr lang="en-US" sz="1050" b="0" i="0">
                <a:latin typeface="Calibri" panose="020F0502020204030204" pitchFamily="34" charset="0"/>
                <a:ea typeface="Arial" charset="0"/>
                <a:cs typeface="Calibri" panose="020F0502020204030204" pitchFamily="34" charset="0"/>
                <a:sym typeface="Symbol" panose="05050102010706020507" pitchFamily="18" charset="2"/>
              </a:rPr>
              <a:t> •</a:t>
            </a:r>
            <a:r>
              <a:rPr lang="en-US" sz="1050" b="0" i="0">
                <a:latin typeface="Calibri" panose="020F0502020204030204" pitchFamily="34" charset="0"/>
                <a:ea typeface="Arial" charset="0"/>
                <a:cs typeface="Calibri" panose="020F0502020204030204" pitchFamily="34" charset="0"/>
              </a:rPr>
              <a:t> </a:t>
            </a:r>
            <a:r>
              <a:rPr lang="en-US" sz="1050" b="0" i="0" cap="all" baseline="0">
                <a:latin typeface="Calibri" panose="020F0502020204030204" pitchFamily="34" charset="0"/>
                <a:ea typeface="Arial" charset="0"/>
                <a:cs typeface="Calibri" panose="020F0502020204030204" pitchFamily="34" charset="0"/>
              </a:rPr>
              <a:t>Taylor</a:t>
            </a:r>
            <a:r>
              <a:rPr lang="en-US" sz="1050" b="0" i="0">
                <a:latin typeface="Calibri" panose="020F0502020204030204" pitchFamily="34" charset="0"/>
                <a:ea typeface="Arial" charset="0"/>
                <a:cs typeface="Calibri" panose="020F0502020204030204" pitchFamily="34" charset="0"/>
                <a:sym typeface="Symbol" panose="05050102010706020507" pitchFamily="18" charset="2"/>
              </a:rPr>
              <a:t> • </a:t>
            </a:r>
            <a:r>
              <a:rPr lang="en-US" sz="1050" b="0" i="0" cap="all" baseline="0">
                <a:latin typeface="Calibri" panose="020F0502020204030204" pitchFamily="34" charset="0"/>
                <a:ea typeface="Arial" charset="0"/>
                <a:cs typeface="Calibri" panose="020F0502020204030204" pitchFamily="34" charset="0"/>
              </a:rPr>
              <a:t>Simon</a:t>
            </a:r>
            <a:r>
              <a:rPr lang="en-US" sz="1050" b="0" i="0">
                <a:latin typeface="Calibri" panose="020F0502020204030204" pitchFamily="34" charset="0"/>
                <a:ea typeface="Arial" charset="0"/>
                <a:cs typeface="Calibri" panose="020F0502020204030204" pitchFamily="34" charset="0"/>
              </a:rPr>
              <a:t> </a:t>
            </a:r>
            <a:r>
              <a:rPr lang="en-US" sz="1050" b="0" i="0">
                <a:latin typeface="Calibri" panose="020F0502020204030204" pitchFamily="34" charset="0"/>
                <a:ea typeface="Arial" charset="0"/>
                <a:cs typeface="Calibri" panose="020F0502020204030204" pitchFamily="34" charset="0"/>
                <a:sym typeface="Symbol" panose="05050102010706020507" pitchFamily="18" charset="2"/>
              </a:rPr>
              <a:t>•</a:t>
            </a:r>
            <a:r>
              <a:rPr lang="en-US" sz="1050" b="0" i="0">
                <a:latin typeface="Calibri" panose="020F0502020204030204" pitchFamily="34" charset="0"/>
                <a:ea typeface="Arial" charset="0"/>
                <a:cs typeface="Calibri" panose="020F0502020204030204" pitchFamily="34" charset="0"/>
              </a:rPr>
              <a:t> </a:t>
            </a:r>
            <a:r>
              <a:rPr lang="en-US" sz="1050" b="0" i="0" cap="all" baseline="0">
                <a:latin typeface="Calibri" panose="020F0502020204030204" pitchFamily="34" charset="0"/>
                <a:ea typeface="Arial" charset="0"/>
                <a:cs typeface="Calibri" panose="020F0502020204030204" pitchFamily="34" charset="0"/>
              </a:rPr>
              <a:t>Dickey</a:t>
            </a:r>
            <a:r>
              <a:rPr lang="en-US" sz="1050" b="0" i="0">
                <a:latin typeface="Calibri" panose="020F0502020204030204" pitchFamily="34" charset="0"/>
                <a:ea typeface="Arial" charset="0"/>
                <a:cs typeface="Calibri" panose="020F0502020204030204" pitchFamily="34" charset="0"/>
              </a:rPr>
              <a:t> </a:t>
            </a:r>
            <a:r>
              <a:rPr lang="en-US" sz="1050" b="0" i="0">
                <a:latin typeface="Calibri" panose="020F0502020204030204" pitchFamily="34" charset="0"/>
                <a:ea typeface="Arial" charset="0"/>
                <a:cs typeface="Calibri" panose="020F0502020204030204" pitchFamily="34" charset="0"/>
                <a:sym typeface="Symbol" panose="05050102010706020507" pitchFamily="18" charset="2"/>
              </a:rPr>
              <a:t>• </a:t>
            </a:r>
            <a:r>
              <a:rPr lang="en-US" sz="1050" b="0" i="0" cap="all" baseline="0">
                <a:latin typeface="Calibri" panose="020F0502020204030204" pitchFamily="34" charset="0"/>
                <a:ea typeface="Arial" charset="0"/>
                <a:cs typeface="Calibri" panose="020F0502020204030204" pitchFamily="34" charset="0"/>
                <a:sym typeface="Symbol" panose="05050102010706020507" pitchFamily="18" charset="2"/>
              </a:rPr>
              <a:t>Hogan</a:t>
            </a:r>
            <a:endParaRPr lang="en-US" sz="1050" b="0" i="0" cap="all" baseline="0">
              <a:latin typeface="Calibri" panose="020F0502020204030204" pitchFamily="34" charset="0"/>
            </a:endParaRPr>
          </a:p>
        </p:txBody>
      </p:sp>
      <p:sp>
        <p:nvSpPr>
          <p:cNvPr id="12" name="TextBox 11"/>
          <p:cNvSpPr txBox="1"/>
          <p:nvPr/>
        </p:nvSpPr>
        <p:spPr>
          <a:xfrm>
            <a:off x="67734" y="2908724"/>
            <a:ext cx="2144113" cy="646331"/>
          </a:xfrm>
          <a:prstGeom prst="rect">
            <a:avLst/>
          </a:prstGeom>
          <a:noFill/>
        </p:spPr>
        <p:txBody>
          <a:bodyPr wrap="none" rtlCol="0">
            <a:spAutoFit/>
          </a:bodyPr>
          <a:lstStyle/>
          <a:p>
            <a:r>
              <a:rPr lang="en-US" sz="3600" b="1">
                <a:solidFill>
                  <a:srgbClr val="F2C552"/>
                </a:solidFill>
                <a:effectLst>
                  <a:outerShdw blurRad="50800" dist="38100" dir="8100000" algn="tr" rotWithShape="0">
                    <a:prstClr val="black">
                      <a:alpha val="40000"/>
                    </a:prstClr>
                  </a:outerShdw>
                </a:effectLst>
                <a:latin typeface="Calibri" panose="020F0502020204030204" pitchFamily="34" charset="0"/>
              </a:rPr>
              <a:t>Chapter 5 </a:t>
            </a:r>
          </a:p>
        </p:txBody>
      </p:sp>
      <p:sp>
        <p:nvSpPr>
          <p:cNvPr id="13" name="TextBox 12"/>
          <p:cNvSpPr txBox="1"/>
          <p:nvPr/>
        </p:nvSpPr>
        <p:spPr>
          <a:xfrm>
            <a:off x="7291596" y="4826249"/>
            <a:ext cx="1750800" cy="253916"/>
          </a:xfrm>
          <a:prstGeom prst="rect">
            <a:avLst/>
          </a:prstGeom>
          <a:noFill/>
        </p:spPr>
        <p:txBody>
          <a:bodyPr wrap="none"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1050" b="1">
                <a:latin typeface="Calibri" panose="020F0502020204030204" pitchFamily="34" charset="0"/>
                <a:ea typeface="Arial" charset="0"/>
                <a:cs typeface="Calibri" panose="020F0502020204030204" pitchFamily="34" charset="0"/>
              </a:rPr>
              <a:t>Lecture by Edward J. </a:t>
            </a:r>
            <a:r>
              <a:rPr lang="en-US" sz="1050" b="1" err="1">
                <a:latin typeface="Calibri" panose="020F0502020204030204" pitchFamily="34" charset="0"/>
                <a:ea typeface="Arial" charset="0"/>
                <a:cs typeface="Calibri" panose="020F0502020204030204" pitchFamily="34" charset="0"/>
              </a:rPr>
              <a:t>Zalisko</a:t>
            </a:r>
            <a:endParaRPr lang="en-US" sz="1050" b="1">
              <a:latin typeface="Calibri" panose="020F0502020204030204" pitchFamily="34" charset="0"/>
              <a:ea typeface="Arial" charset="0"/>
              <a:cs typeface="Calibri" panose="020F0502020204030204" pitchFamily="34" charset="0"/>
            </a:endParaRPr>
          </a:p>
        </p:txBody>
      </p:sp>
      <p:sp>
        <p:nvSpPr>
          <p:cNvPr id="14" name="TextBox 13"/>
          <p:cNvSpPr txBox="1"/>
          <p:nvPr/>
        </p:nvSpPr>
        <p:spPr>
          <a:xfrm>
            <a:off x="67733" y="3454730"/>
            <a:ext cx="2207592" cy="438582"/>
          </a:xfrm>
          <a:prstGeom prst="rect">
            <a:avLst/>
          </a:prstGeom>
          <a:noFill/>
        </p:spPr>
        <p:txBody>
          <a:bodyPr wrap="none" rtlCol="0">
            <a:spAutoFit/>
          </a:bodyPr>
          <a:lstStyle/>
          <a:p>
            <a:pPr algn="l"/>
            <a:r>
              <a:rPr lang="en-US" sz="2250" b="1">
                <a:solidFill>
                  <a:srgbClr val="F2C552"/>
                </a:solidFill>
                <a:effectLst>
                  <a:outerShdw blurRad="50800" dist="38100" dir="8100000" algn="tr" rotWithShape="0">
                    <a:prstClr val="black">
                      <a:alpha val="40000"/>
                    </a:prstClr>
                  </a:outerShdw>
                </a:effectLst>
                <a:latin typeface="Calibri" panose="020F0502020204030204" pitchFamily="34" charset="0"/>
              </a:rPr>
              <a:t>The Working Cell</a:t>
            </a:r>
          </a:p>
        </p:txBody>
      </p:sp>
    </p:spTree>
    <p:extLst>
      <p:ext uri="{BB962C8B-B14F-4D97-AF65-F5344CB8AC3E}">
        <p14:creationId xmlns:p14="http://schemas.microsoft.com/office/powerpoint/2010/main" val="20764831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theme" Target="../theme/theme2.xml"/><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3268" y="273845"/>
            <a:ext cx="8475133" cy="780256"/>
          </a:xfrm>
          <a:prstGeom prst="rect">
            <a:avLst/>
          </a:prstGeom>
        </p:spPr>
        <p:txBody>
          <a:bodyPr vert="horz" lIns="91440" tIns="45720" rIns="91440" bIns="45720" rtlCol="0" anchor="t" anchorCtr="0">
            <a:noAutofit/>
          </a:bodyPr>
          <a:lstStyle/>
          <a:p>
            <a:r>
              <a:rPr lang="en-US"/>
              <a:t>Click to edit Master title style</a:t>
            </a:r>
          </a:p>
        </p:txBody>
      </p:sp>
      <p:sp>
        <p:nvSpPr>
          <p:cNvPr id="3" name="Text Placeholder 2"/>
          <p:cNvSpPr>
            <a:spLocks noGrp="1"/>
          </p:cNvSpPr>
          <p:nvPr>
            <p:ph type="body" idx="1"/>
          </p:nvPr>
        </p:nvSpPr>
        <p:spPr>
          <a:xfrm>
            <a:off x="313268" y="1200151"/>
            <a:ext cx="8475133" cy="35687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0" y="4869657"/>
            <a:ext cx="3086100" cy="273844"/>
          </a:xfrm>
          <a:prstGeom prst="rect">
            <a:avLst/>
          </a:prstGeom>
        </p:spPr>
        <p:txBody>
          <a:bodyPr vert="horz" lIns="91440" tIns="45720" rIns="91440" bIns="45720" rtlCol="0" anchor="ctr"/>
          <a:lstStyle>
            <a:lvl1pPr algn="l">
              <a:defRPr sz="675">
                <a:solidFill>
                  <a:schemeClr val="tx1"/>
                </a:solidFill>
                <a:latin typeface="Calibri" panose="020F0502020204030204" pitchFamily="34" charset="0"/>
                <a:cs typeface="Arial" panose="020B0604020202020204" pitchFamily="34" charset="0"/>
              </a:defRPr>
            </a:lvl1pPr>
          </a:lstStyle>
          <a:p>
            <a:r>
              <a:rPr lang="en-US"/>
              <a:t>© 2015 Pearson Education, Inc.</a:t>
            </a:r>
          </a:p>
        </p:txBody>
      </p:sp>
    </p:spTree>
    <p:extLst>
      <p:ext uri="{BB962C8B-B14F-4D97-AF65-F5344CB8AC3E}">
        <p14:creationId xmlns:p14="http://schemas.microsoft.com/office/powerpoint/2010/main" val="203365639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787" r:id="rId8"/>
  </p:sldLayoutIdLst>
  <p:hf sldNum="0" hdr="0" dt="0"/>
  <p:txStyles>
    <p:titleStyle>
      <a:lvl1pPr algn="l" defTabSz="685800" rtl="0" eaLnBrk="1" latinLnBrk="0" hangingPunct="1">
        <a:lnSpc>
          <a:spcPct val="90000"/>
        </a:lnSpc>
        <a:spcBef>
          <a:spcPct val="0"/>
        </a:spcBef>
        <a:buNone/>
        <a:defRPr sz="2250" b="1" kern="1200">
          <a:solidFill>
            <a:srgbClr val="1F89BD"/>
          </a:solidFill>
          <a:latin typeface="Calibri" panose="020F0502020204030204" pitchFamily="34" charset="0"/>
          <a:ea typeface="+mj-ea"/>
          <a:cs typeface="+mj-cs"/>
        </a:defRPr>
      </a:lvl1pPr>
    </p:titleStyle>
    <p:bodyStyle>
      <a:lvl1pPr marL="171450" indent="-171450" algn="l" defTabSz="685800" rtl="0" eaLnBrk="1" latinLnBrk="0" hangingPunct="1">
        <a:lnSpc>
          <a:spcPct val="100000"/>
        </a:lnSpc>
        <a:spcBef>
          <a:spcPts val="750"/>
        </a:spcBef>
        <a:buClr>
          <a:srgbClr val="1F89BD"/>
        </a:buClr>
        <a:buFont typeface="Arial" panose="020B0604020202020204" pitchFamily="34" charset="0"/>
        <a:buChar char="•"/>
        <a:defRPr sz="2100" kern="1200">
          <a:solidFill>
            <a:schemeClr val="tx1"/>
          </a:solidFill>
          <a:latin typeface="Calibri" panose="020F0502020204030204" pitchFamily="34" charset="0"/>
          <a:ea typeface="+mn-ea"/>
          <a:cs typeface="+mn-cs"/>
        </a:defRPr>
      </a:lvl1pPr>
      <a:lvl2pPr marL="514350" indent="-171450" algn="l" defTabSz="685800" rtl="0" eaLnBrk="1" latinLnBrk="0" hangingPunct="1">
        <a:lnSpc>
          <a:spcPct val="100000"/>
        </a:lnSpc>
        <a:spcBef>
          <a:spcPts val="375"/>
        </a:spcBef>
        <a:buClr>
          <a:srgbClr val="1F89BD"/>
        </a:buClr>
        <a:buFont typeface="Arial" panose="020B0604020202020204" pitchFamily="34" charset="0"/>
        <a:buChar char="•"/>
        <a:defRPr sz="1950" kern="1200">
          <a:solidFill>
            <a:schemeClr val="tx1"/>
          </a:solidFill>
          <a:latin typeface="Calibri" panose="020F0502020204030204" pitchFamily="34" charset="0"/>
          <a:ea typeface="+mn-ea"/>
          <a:cs typeface="+mn-cs"/>
        </a:defRPr>
      </a:lvl2pPr>
      <a:lvl3pPr marL="857250" indent="-171450" algn="l" defTabSz="685800" rtl="0" eaLnBrk="1" latinLnBrk="0" hangingPunct="1">
        <a:lnSpc>
          <a:spcPct val="100000"/>
        </a:lnSpc>
        <a:spcBef>
          <a:spcPts val="375"/>
        </a:spcBef>
        <a:buClr>
          <a:srgbClr val="1F89BD"/>
        </a:buClr>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200150" indent="-171450" algn="l" defTabSz="685800" rtl="0" eaLnBrk="1" latinLnBrk="0" hangingPunct="1">
        <a:lnSpc>
          <a:spcPct val="100000"/>
        </a:lnSpc>
        <a:spcBef>
          <a:spcPts val="375"/>
        </a:spcBef>
        <a:buClr>
          <a:srgbClr val="1F89BD"/>
        </a:buClr>
        <a:buFont typeface="Arial" panose="020B0604020202020204" pitchFamily="34" charset="0"/>
        <a:buChar char="•"/>
        <a:defRPr sz="1650" kern="1200">
          <a:solidFill>
            <a:schemeClr val="tx1"/>
          </a:solidFill>
          <a:latin typeface="Calibri" panose="020F0502020204030204" pitchFamily="34" charset="0"/>
          <a:ea typeface="+mn-ea"/>
          <a:cs typeface="+mn-cs"/>
        </a:defRPr>
      </a:lvl4pPr>
      <a:lvl5pPr marL="1543050" indent="-171450" algn="l" defTabSz="685800" rtl="0" eaLnBrk="1" latinLnBrk="0" hangingPunct="1">
        <a:lnSpc>
          <a:spcPct val="100000"/>
        </a:lnSpc>
        <a:spcBef>
          <a:spcPts val="375"/>
        </a:spcBef>
        <a:buClr>
          <a:srgbClr val="1F89BD"/>
        </a:buClr>
        <a:buFont typeface="Arial" panose="020B0604020202020204" pitchFamily="34" charset="0"/>
        <a:buChar char="•"/>
        <a:defRPr sz="1650" kern="1200">
          <a:solidFill>
            <a:schemeClr val="tx1"/>
          </a:solidFill>
          <a:latin typeface="Calibri" panose="020F050202020403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3268" y="273845"/>
            <a:ext cx="8475133" cy="780256"/>
          </a:xfrm>
          <a:prstGeom prst="rect">
            <a:avLst/>
          </a:prstGeom>
        </p:spPr>
        <p:txBody>
          <a:bodyPr vert="horz" lIns="91440" tIns="45720" rIns="91440" bIns="45720" rtlCol="0" anchor="t" anchorCtr="0">
            <a:noAutofit/>
          </a:bodyPr>
          <a:lstStyle/>
          <a:p>
            <a:r>
              <a:rPr lang="en-US"/>
              <a:t>Click to edit Master title style</a:t>
            </a:r>
          </a:p>
        </p:txBody>
      </p:sp>
      <p:sp>
        <p:nvSpPr>
          <p:cNvPr id="3" name="Text Placeholder 2"/>
          <p:cNvSpPr>
            <a:spLocks noGrp="1"/>
          </p:cNvSpPr>
          <p:nvPr>
            <p:ph type="body" idx="1"/>
          </p:nvPr>
        </p:nvSpPr>
        <p:spPr>
          <a:xfrm>
            <a:off x="313268" y="1200151"/>
            <a:ext cx="8475133" cy="35687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7736" y="4926809"/>
            <a:ext cx="3086100" cy="194271"/>
          </a:xfrm>
          <a:prstGeom prst="rect">
            <a:avLst/>
          </a:prstGeom>
        </p:spPr>
        <p:txBody>
          <a:bodyPr vert="horz" lIns="91440" tIns="45720" rIns="91440" bIns="45720" rtlCol="0" anchor="ctr"/>
          <a:lstStyle>
            <a:lvl1pPr algn="l">
              <a:defRPr sz="675">
                <a:solidFill>
                  <a:schemeClr val="tx1"/>
                </a:solidFill>
                <a:latin typeface="Calibri" panose="020F0502020204030204" pitchFamily="34" charset="0"/>
                <a:cs typeface="Calibri" panose="020F0502020204030204" pitchFamily="34" charset="0"/>
              </a:defRPr>
            </a:lvl1pPr>
          </a:lstStyle>
          <a:p>
            <a:r>
              <a:rPr lang="en-US"/>
              <a:t>© 2015 Pearson Education, Inc.</a:t>
            </a:r>
          </a:p>
        </p:txBody>
      </p:sp>
    </p:spTree>
    <p:extLst>
      <p:ext uri="{BB962C8B-B14F-4D97-AF65-F5344CB8AC3E}">
        <p14:creationId xmlns:p14="http://schemas.microsoft.com/office/powerpoint/2010/main" val="182470628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Lst>
  <p:hf sldNum="0" hdr="0" dt="0"/>
  <p:txStyles>
    <p:titleStyle>
      <a:lvl1pPr algn="l" defTabSz="685800" rtl="0" eaLnBrk="1" latinLnBrk="0" hangingPunct="1">
        <a:lnSpc>
          <a:spcPct val="90000"/>
        </a:lnSpc>
        <a:spcBef>
          <a:spcPct val="0"/>
        </a:spcBef>
        <a:buNone/>
        <a:defRPr sz="2250" b="1" kern="1200">
          <a:solidFill>
            <a:srgbClr val="1F89BD"/>
          </a:solidFill>
          <a:latin typeface="Calibri" panose="020F0502020204030204" pitchFamily="34" charset="0"/>
          <a:ea typeface="+mj-ea"/>
          <a:cs typeface="+mj-cs"/>
        </a:defRPr>
      </a:lvl1pPr>
    </p:titleStyle>
    <p:bodyStyle>
      <a:lvl1pPr marL="171450" indent="-171450" algn="l" defTabSz="685800" rtl="0" eaLnBrk="1" latinLnBrk="0" hangingPunct="1">
        <a:lnSpc>
          <a:spcPct val="100000"/>
        </a:lnSpc>
        <a:spcBef>
          <a:spcPts val="750"/>
        </a:spcBef>
        <a:buClr>
          <a:srgbClr val="1F89BD"/>
        </a:buClr>
        <a:buFont typeface="Arial" panose="020B0604020202020204" pitchFamily="34" charset="0"/>
        <a:buChar char="•"/>
        <a:defRPr sz="2100" kern="1200">
          <a:solidFill>
            <a:schemeClr val="tx1"/>
          </a:solidFill>
          <a:latin typeface="Calibri" panose="020F0502020204030204" pitchFamily="34" charset="0"/>
          <a:ea typeface="+mn-ea"/>
          <a:cs typeface="+mn-cs"/>
        </a:defRPr>
      </a:lvl1pPr>
      <a:lvl2pPr marL="514350" indent="-171450" algn="l" defTabSz="685800" rtl="0" eaLnBrk="1" latinLnBrk="0" hangingPunct="1">
        <a:lnSpc>
          <a:spcPct val="100000"/>
        </a:lnSpc>
        <a:spcBef>
          <a:spcPts val="375"/>
        </a:spcBef>
        <a:buClr>
          <a:srgbClr val="1F89BD"/>
        </a:buClr>
        <a:buFont typeface="Arial" panose="020B0604020202020204" pitchFamily="34" charset="0"/>
        <a:buChar char="•"/>
        <a:defRPr sz="1950" kern="1200">
          <a:solidFill>
            <a:schemeClr val="tx1"/>
          </a:solidFill>
          <a:latin typeface="Calibri" panose="020F0502020204030204" pitchFamily="34" charset="0"/>
          <a:ea typeface="+mn-ea"/>
          <a:cs typeface="+mn-cs"/>
        </a:defRPr>
      </a:lvl2pPr>
      <a:lvl3pPr marL="857250" indent="-171450" algn="l" defTabSz="685800" rtl="0" eaLnBrk="1" latinLnBrk="0" hangingPunct="1">
        <a:lnSpc>
          <a:spcPct val="100000"/>
        </a:lnSpc>
        <a:spcBef>
          <a:spcPts val="375"/>
        </a:spcBef>
        <a:buClr>
          <a:srgbClr val="1F89BD"/>
        </a:buClr>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200150" indent="-171450" algn="l" defTabSz="685800" rtl="0" eaLnBrk="1" latinLnBrk="0" hangingPunct="1">
        <a:lnSpc>
          <a:spcPct val="100000"/>
        </a:lnSpc>
        <a:spcBef>
          <a:spcPts val="375"/>
        </a:spcBef>
        <a:buClr>
          <a:srgbClr val="1F89BD"/>
        </a:buClr>
        <a:buFont typeface="Arial" panose="020B0604020202020204" pitchFamily="34" charset="0"/>
        <a:buChar char="•"/>
        <a:defRPr sz="1650" kern="1200">
          <a:solidFill>
            <a:schemeClr val="tx1"/>
          </a:solidFill>
          <a:latin typeface="Calibri" panose="020F0502020204030204" pitchFamily="34" charset="0"/>
          <a:ea typeface="+mn-ea"/>
          <a:cs typeface="+mn-cs"/>
        </a:defRPr>
      </a:lvl4pPr>
      <a:lvl5pPr marL="1543050" indent="-171450" algn="l" defTabSz="685800" rtl="0" eaLnBrk="1" latinLnBrk="0" hangingPunct="1">
        <a:lnSpc>
          <a:spcPct val="100000"/>
        </a:lnSpc>
        <a:spcBef>
          <a:spcPts val="375"/>
        </a:spcBef>
        <a:buClr>
          <a:srgbClr val="1F89BD"/>
        </a:buClr>
        <a:buFont typeface="Arial" panose="020B0604020202020204" pitchFamily="34" charset="0"/>
        <a:buChar char="•"/>
        <a:defRPr sz="1650" kern="1200">
          <a:solidFill>
            <a:schemeClr val="tx1"/>
          </a:solidFill>
          <a:latin typeface="Calibri" panose="020F050202020403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5.jpe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eg"/><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5.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4.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31.xml"/><Relationship Id="rId5" Type="http://schemas.openxmlformats.org/officeDocument/2006/relationships/image" Target="../media/image35.png"/><Relationship Id="rId1" Type="http://schemas.microsoft.com/office/2007/relationships/media" Target="../media/media1.mpg"/><Relationship Id="rId2" Type="http://schemas.openxmlformats.org/officeDocument/2006/relationships/video" Target="../media/media1.mpg"/></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jpeg"/><Relationship Id="rId3"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 xmlns:a16="http://schemas.microsoft.com/office/drawing/2014/main" id="{14544828-9980-8E4C-9A68-D1DEB076AD68}"/>
              </a:ext>
            </a:extLst>
          </p:cNvPr>
          <p:cNvSpPr>
            <a:spLocks noGrp="1" noChangeArrowheads="1"/>
          </p:cNvSpPr>
          <p:nvPr>
            <p:ph type="title"/>
          </p:nvPr>
        </p:nvSpPr>
        <p:spPr>
          <a:xfrm>
            <a:off x="33868" y="1523379"/>
            <a:ext cx="9076263" cy="1579416"/>
          </a:xfrm>
        </p:spPr>
        <p:txBody>
          <a:bodyPr/>
          <a:lstStyle/>
          <a:p>
            <a:r>
              <a:rPr lang="en-US" dirty="0"/>
              <a:t>   ATP:</a:t>
            </a:r>
            <a:br>
              <a:rPr lang="en-US" dirty="0"/>
            </a:br>
            <a:r>
              <a:rPr lang="en-US" dirty="0"/>
              <a:t>Energy Source of the cell</a:t>
            </a:r>
          </a:p>
        </p:txBody>
      </p:sp>
    </p:spTree>
    <p:extLst>
      <p:ext uri="{BB962C8B-B14F-4D97-AF65-F5344CB8AC3E}">
        <p14:creationId xmlns:p14="http://schemas.microsoft.com/office/powerpoint/2010/main" val="30948780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Cellular respiration banks energy in ATP molecules</a:t>
            </a:r>
          </a:p>
        </p:txBody>
      </p:sp>
      <p:sp>
        <p:nvSpPr>
          <p:cNvPr id="17411" name="Rectangle 3"/>
          <p:cNvSpPr>
            <a:spLocks noGrp="1" noChangeArrowheads="1"/>
          </p:cNvSpPr>
          <p:nvPr>
            <p:ph idx="1"/>
          </p:nvPr>
        </p:nvSpPr>
        <p:spPr>
          <a:xfrm>
            <a:off x="1242218" y="536575"/>
            <a:ext cx="6854427" cy="3568700"/>
          </a:xfrm>
        </p:spPr>
        <p:txBody>
          <a:bodyPr/>
          <a:lstStyle/>
          <a:p>
            <a:r>
              <a:rPr lang="en-US" sz="1800"/>
              <a:t>Cellular respiration is an exergonic (energy- releasing) process that transfers energy from the bonds in __________to form______</a:t>
            </a:r>
          </a:p>
          <a:p>
            <a:r>
              <a:rPr lang="en-US" sz="1800"/>
              <a:t>Cellular respiration can produce up to ___________molecules </a:t>
            </a:r>
            <a:r>
              <a:rPr lang="en-US" sz="1800" err="1"/>
              <a:t>for________glucose</a:t>
            </a:r>
            <a:r>
              <a:rPr lang="en-US" sz="1800"/>
              <a:t> molecule and use about _______of the energy originally stored in glucose, releasing the other 66% as_______</a:t>
            </a:r>
          </a:p>
          <a:p>
            <a:r>
              <a:rPr lang="en-US" sz="1800"/>
              <a:t>This energy conversion efficiency is better than most energy conversion systems compared to only </a:t>
            </a:r>
            <a:r>
              <a:rPr lang="en-US" sz="1800" b="1"/>
              <a:t>25% of the energy </a:t>
            </a:r>
            <a:r>
              <a:rPr lang="en-US" sz="1800"/>
              <a:t>in gasoline produces the kinetic energy of movement.</a:t>
            </a:r>
          </a:p>
          <a:p>
            <a:endParaRPr lang="en-US" sz="1800"/>
          </a:p>
        </p:txBody>
      </p:sp>
      <p:cxnSp>
        <p:nvCxnSpPr>
          <p:cNvPr id="5" name="Straight Connector 4"/>
          <p:cNvCxnSpPr/>
          <p:nvPr/>
        </p:nvCxnSpPr>
        <p:spPr>
          <a:xfrm flipV="1">
            <a:off x="1195783" y="497085"/>
            <a:ext cx="6801644" cy="559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335173" y="3417579"/>
            <a:ext cx="6409944" cy="1007041"/>
            <a:chOff x="298704" y="2673096"/>
            <a:chExt cx="8546592" cy="1342720"/>
          </a:xfrm>
        </p:grpSpPr>
        <p:pic>
          <p:nvPicPr>
            <p:cNvPr id="7" name="Picture 6" descr="06_03CellRespEquation-U.jpg"/>
            <p:cNvPicPr>
              <a:picLocks noChangeAspect="1"/>
            </p:cNvPicPr>
            <p:nvPr/>
          </p:nvPicPr>
          <p:blipFill rotWithShape="1">
            <a:blip r:embed="rId3" cstate="email">
              <a:extLst>
                <a:ext uri="{28A0092B-C50C-407E-A947-70E740481C1C}">
                  <a14:useLocalDpi xmlns:a14="http://schemas.microsoft.com/office/drawing/2010/main" val="0"/>
                </a:ext>
              </a:extLst>
            </a:blip>
            <a:srcRect b="21533"/>
            <a:stretch/>
          </p:blipFill>
          <p:spPr>
            <a:xfrm>
              <a:off x="298704" y="2673096"/>
              <a:ext cx="8546592" cy="1186268"/>
            </a:xfrm>
            <a:prstGeom prst="rect">
              <a:avLst/>
            </a:prstGeom>
          </p:spPr>
        </p:pic>
        <p:sp>
          <p:nvSpPr>
            <p:cNvPr id="8" name="Text Box 31"/>
            <p:cNvSpPr txBox="1">
              <a:spLocks noChangeArrowheads="1"/>
            </p:cNvSpPr>
            <p:nvPr/>
          </p:nvSpPr>
          <p:spPr bwMode="auto">
            <a:xfrm>
              <a:off x="460871" y="3535905"/>
              <a:ext cx="6722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Glucose</a:t>
              </a:r>
            </a:p>
          </p:txBody>
        </p:sp>
        <p:sp>
          <p:nvSpPr>
            <p:cNvPr id="9" name="Text Box 31"/>
            <p:cNvSpPr txBox="1">
              <a:spLocks noChangeArrowheads="1"/>
            </p:cNvSpPr>
            <p:nvPr/>
          </p:nvSpPr>
          <p:spPr bwMode="auto">
            <a:xfrm>
              <a:off x="1891575" y="3523372"/>
              <a:ext cx="6356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Oxygen</a:t>
              </a:r>
            </a:p>
          </p:txBody>
        </p:sp>
        <p:sp>
          <p:nvSpPr>
            <p:cNvPr id="10" name="Text Box 31"/>
            <p:cNvSpPr txBox="1">
              <a:spLocks noChangeArrowheads="1"/>
            </p:cNvSpPr>
            <p:nvPr/>
          </p:nvSpPr>
          <p:spPr bwMode="auto">
            <a:xfrm>
              <a:off x="4547148" y="3523374"/>
              <a:ext cx="628548" cy="49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Carbon</a:t>
              </a:r>
              <a:br>
                <a:rPr lang="en-US" sz="1200">
                  <a:solidFill>
                    <a:srgbClr val="000000"/>
                  </a:solidFill>
                  <a:latin typeface="Calibri" panose="020F0502020204030204" pitchFamily="34" charset="0"/>
                </a:rPr>
              </a:br>
              <a:r>
                <a:rPr lang="en-US" sz="1200">
                  <a:solidFill>
                    <a:srgbClr val="000000"/>
                  </a:solidFill>
                  <a:latin typeface="Calibri" panose="020F0502020204030204" pitchFamily="34" charset="0"/>
                </a:rPr>
                <a:t>dioxide</a:t>
              </a:r>
            </a:p>
          </p:txBody>
        </p:sp>
        <p:sp>
          <p:nvSpPr>
            <p:cNvPr id="11" name="Text Box 31"/>
            <p:cNvSpPr txBox="1">
              <a:spLocks noChangeArrowheads="1"/>
            </p:cNvSpPr>
            <p:nvPr/>
          </p:nvSpPr>
          <p:spPr bwMode="auto">
            <a:xfrm>
              <a:off x="5841948" y="3523372"/>
              <a:ext cx="5204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Water</a:t>
              </a:r>
            </a:p>
          </p:txBody>
        </p:sp>
        <p:sp>
          <p:nvSpPr>
            <p:cNvPr id="12" name="Text Box 31"/>
            <p:cNvSpPr txBox="1">
              <a:spLocks noChangeArrowheads="1"/>
            </p:cNvSpPr>
            <p:nvPr/>
          </p:nvSpPr>
          <p:spPr bwMode="auto">
            <a:xfrm>
              <a:off x="8316085" y="2995597"/>
              <a:ext cx="4020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Heat</a:t>
              </a:r>
            </a:p>
          </p:txBody>
        </p:sp>
        <p:sp>
          <p:nvSpPr>
            <p:cNvPr id="13" name="Text Box 31"/>
            <p:cNvSpPr txBox="1">
              <a:spLocks noChangeArrowheads="1"/>
            </p:cNvSpPr>
            <p:nvPr/>
          </p:nvSpPr>
          <p:spPr bwMode="auto">
            <a:xfrm>
              <a:off x="7202723" y="2995597"/>
              <a:ext cx="3194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ATP</a:t>
              </a:r>
            </a:p>
          </p:txBody>
        </p:sp>
        <p:sp>
          <p:nvSpPr>
            <p:cNvPr id="14" name="Text Box 31"/>
            <p:cNvSpPr txBox="1">
              <a:spLocks noChangeArrowheads="1"/>
            </p:cNvSpPr>
            <p:nvPr/>
          </p:nvSpPr>
          <p:spPr bwMode="auto">
            <a:xfrm>
              <a:off x="5924419" y="2995597"/>
              <a:ext cx="3376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H</a:t>
              </a:r>
              <a:r>
                <a:rPr lang="en-US" sz="1200" baseline="-25000">
                  <a:solidFill>
                    <a:srgbClr val="000000"/>
                  </a:solidFill>
                  <a:latin typeface="Calibri" panose="020F0502020204030204" pitchFamily="34" charset="0"/>
                </a:rPr>
                <a:t>2</a:t>
              </a:r>
              <a:r>
                <a:rPr lang="en-US" sz="1200">
                  <a:solidFill>
                    <a:srgbClr val="000000"/>
                  </a:solidFill>
                  <a:latin typeface="Calibri" panose="020F0502020204030204" pitchFamily="34" charset="0"/>
                </a:rPr>
                <a:t>O</a:t>
              </a:r>
            </a:p>
          </p:txBody>
        </p:sp>
        <p:sp>
          <p:nvSpPr>
            <p:cNvPr id="15" name="Text Box 31"/>
            <p:cNvSpPr txBox="1">
              <a:spLocks noChangeArrowheads="1"/>
            </p:cNvSpPr>
            <p:nvPr/>
          </p:nvSpPr>
          <p:spPr bwMode="auto">
            <a:xfrm>
              <a:off x="5644016" y="2995597"/>
              <a:ext cx="10473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6</a:t>
              </a:r>
            </a:p>
          </p:txBody>
        </p:sp>
        <p:sp>
          <p:nvSpPr>
            <p:cNvPr id="16" name="Text Box 31"/>
            <p:cNvSpPr txBox="1">
              <a:spLocks noChangeArrowheads="1"/>
            </p:cNvSpPr>
            <p:nvPr/>
          </p:nvSpPr>
          <p:spPr bwMode="auto">
            <a:xfrm>
              <a:off x="4720339" y="2995597"/>
              <a:ext cx="3147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CO</a:t>
              </a:r>
              <a:r>
                <a:rPr lang="en-US" sz="1200" baseline="-25000">
                  <a:solidFill>
                    <a:srgbClr val="000000"/>
                  </a:solidFill>
                  <a:latin typeface="Calibri" panose="020F0502020204030204" pitchFamily="34" charset="0"/>
                </a:rPr>
                <a:t>2</a:t>
              </a:r>
            </a:p>
          </p:txBody>
        </p:sp>
        <p:sp>
          <p:nvSpPr>
            <p:cNvPr id="17" name="Text Box 31"/>
            <p:cNvSpPr txBox="1">
              <a:spLocks noChangeArrowheads="1"/>
            </p:cNvSpPr>
            <p:nvPr/>
          </p:nvSpPr>
          <p:spPr bwMode="auto">
            <a:xfrm>
              <a:off x="4514160" y="2995597"/>
              <a:ext cx="10473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6</a:t>
              </a:r>
            </a:p>
          </p:txBody>
        </p:sp>
        <p:sp>
          <p:nvSpPr>
            <p:cNvPr id="18" name="Text Box 31"/>
            <p:cNvSpPr txBox="1">
              <a:spLocks noChangeArrowheads="1"/>
            </p:cNvSpPr>
            <p:nvPr/>
          </p:nvSpPr>
          <p:spPr bwMode="auto">
            <a:xfrm>
              <a:off x="2114743" y="3012092"/>
              <a:ext cx="2073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O</a:t>
              </a:r>
              <a:r>
                <a:rPr lang="en-US" sz="1200" baseline="-25000">
                  <a:solidFill>
                    <a:srgbClr val="000000"/>
                  </a:solidFill>
                  <a:latin typeface="Calibri" panose="020F0502020204030204" pitchFamily="34" charset="0"/>
                </a:rPr>
                <a:t>2</a:t>
              </a:r>
            </a:p>
          </p:txBody>
        </p:sp>
        <p:sp>
          <p:nvSpPr>
            <p:cNvPr id="19" name="Text Box 31"/>
            <p:cNvSpPr txBox="1">
              <a:spLocks noChangeArrowheads="1"/>
            </p:cNvSpPr>
            <p:nvPr/>
          </p:nvSpPr>
          <p:spPr bwMode="auto">
            <a:xfrm>
              <a:off x="1866835" y="2995597"/>
              <a:ext cx="10473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6</a:t>
              </a:r>
            </a:p>
          </p:txBody>
        </p:sp>
        <p:sp>
          <p:nvSpPr>
            <p:cNvPr id="20" name="Text Box 31"/>
            <p:cNvSpPr txBox="1">
              <a:spLocks noChangeArrowheads="1"/>
            </p:cNvSpPr>
            <p:nvPr/>
          </p:nvSpPr>
          <p:spPr bwMode="auto">
            <a:xfrm>
              <a:off x="464823" y="3003844"/>
              <a:ext cx="6518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C</a:t>
              </a:r>
              <a:r>
                <a:rPr lang="en-US" sz="1200" baseline="-25000">
                  <a:solidFill>
                    <a:srgbClr val="000000"/>
                  </a:solidFill>
                  <a:latin typeface="Calibri" panose="020F0502020204030204" pitchFamily="34" charset="0"/>
                </a:rPr>
                <a:t>6</a:t>
              </a:r>
              <a:r>
                <a:rPr lang="en-US" sz="1200">
                  <a:solidFill>
                    <a:srgbClr val="000000"/>
                  </a:solidFill>
                  <a:latin typeface="Calibri" panose="020F0502020204030204" pitchFamily="34" charset="0"/>
                </a:rPr>
                <a:t>H</a:t>
              </a:r>
              <a:r>
                <a:rPr lang="en-US" sz="1200" baseline="-25000">
                  <a:solidFill>
                    <a:srgbClr val="000000"/>
                  </a:solidFill>
                  <a:latin typeface="Calibri" panose="020F0502020204030204" pitchFamily="34" charset="0"/>
                </a:rPr>
                <a:t>12</a:t>
              </a:r>
              <a:r>
                <a:rPr lang="en-US" sz="1200">
                  <a:solidFill>
                    <a:srgbClr val="000000"/>
                  </a:solidFill>
                  <a:latin typeface="Calibri" panose="020F0502020204030204" pitchFamily="34" charset="0"/>
                </a:rPr>
                <a:t>O</a:t>
              </a:r>
              <a:r>
                <a:rPr lang="en-US" sz="1200" baseline="-25000">
                  <a:solidFill>
                    <a:srgbClr val="000000"/>
                  </a:solidFill>
                  <a:latin typeface="Calibri" panose="020F0502020204030204" pitchFamily="34" charset="0"/>
                </a:rPr>
                <a:t>6</a:t>
              </a:r>
            </a:p>
          </p:txBody>
        </p:sp>
      </p:grpSp>
      <p:sp>
        <p:nvSpPr>
          <p:cNvPr id="2" name="Rectangle 1"/>
          <p:cNvSpPr/>
          <p:nvPr/>
        </p:nvSpPr>
        <p:spPr>
          <a:xfrm>
            <a:off x="4862394" y="772759"/>
            <a:ext cx="979755" cy="369332"/>
          </a:xfrm>
          <a:prstGeom prst="rect">
            <a:avLst/>
          </a:prstGeom>
        </p:spPr>
        <p:txBody>
          <a:bodyPr wrap="none">
            <a:spAutoFit/>
          </a:bodyPr>
          <a:lstStyle/>
          <a:p>
            <a:r>
              <a:rPr lang="en-US" sz="1800"/>
              <a:t>glucose</a:t>
            </a:r>
          </a:p>
        </p:txBody>
      </p:sp>
      <p:sp>
        <p:nvSpPr>
          <p:cNvPr id="3" name="Rectangle 2"/>
          <p:cNvSpPr/>
          <p:nvPr/>
        </p:nvSpPr>
        <p:spPr>
          <a:xfrm>
            <a:off x="6632812" y="772758"/>
            <a:ext cx="650756" cy="369332"/>
          </a:xfrm>
          <a:prstGeom prst="rect">
            <a:avLst/>
          </a:prstGeom>
        </p:spPr>
        <p:txBody>
          <a:bodyPr wrap="none">
            <a:spAutoFit/>
          </a:bodyPr>
          <a:lstStyle/>
          <a:p>
            <a:r>
              <a:rPr lang="en-US" sz="1800"/>
              <a:t>ATP.</a:t>
            </a:r>
          </a:p>
        </p:txBody>
      </p:sp>
      <p:sp>
        <p:nvSpPr>
          <p:cNvPr id="4" name="Rectangle 3"/>
          <p:cNvSpPr/>
          <p:nvPr/>
        </p:nvSpPr>
        <p:spPr>
          <a:xfrm>
            <a:off x="5212491" y="1152901"/>
            <a:ext cx="984180" cy="369332"/>
          </a:xfrm>
          <a:prstGeom prst="rect">
            <a:avLst/>
          </a:prstGeom>
        </p:spPr>
        <p:txBody>
          <a:bodyPr wrap="none">
            <a:spAutoFit/>
          </a:bodyPr>
          <a:lstStyle/>
          <a:p>
            <a:r>
              <a:rPr lang="en-US" sz="1800"/>
              <a:t>32 ATP </a:t>
            </a:r>
          </a:p>
        </p:txBody>
      </p:sp>
      <p:sp>
        <p:nvSpPr>
          <p:cNvPr id="21" name="Rectangle 20"/>
          <p:cNvSpPr/>
          <p:nvPr/>
        </p:nvSpPr>
        <p:spPr>
          <a:xfrm>
            <a:off x="1950281" y="1422557"/>
            <a:ext cx="569387" cy="369332"/>
          </a:xfrm>
          <a:prstGeom prst="rect">
            <a:avLst/>
          </a:prstGeom>
        </p:spPr>
        <p:txBody>
          <a:bodyPr wrap="none">
            <a:spAutoFit/>
          </a:bodyPr>
          <a:lstStyle/>
          <a:p>
            <a:r>
              <a:rPr lang="en-US" sz="1800"/>
              <a:t>one</a:t>
            </a:r>
          </a:p>
        </p:txBody>
      </p:sp>
      <p:sp>
        <p:nvSpPr>
          <p:cNvPr id="22" name="Rectangle 21"/>
          <p:cNvSpPr/>
          <p:nvPr/>
        </p:nvSpPr>
        <p:spPr>
          <a:xfrm>
            <a:off x="5754559" y="1431608"/>
            <a:ext cx="646331" cy="369332"/>
          </a:xfrm>
          <a:prstGeom prst="rect">
            <a:avLst/>
          </a:prstGeom>
        </p:spPr>
        <p:txBody>
          <a:bodyPr wrap="none">
            <a:spAutoFit/>
          </a:bodyPr>
          <a:lstStyle/>
          <a:p>
            <a:r>
              <a:rPr lang="en-US" sz="1800"/>
              <a:t>34%</a:t>
            </a:r>
          </a:p>
        </p:txBody>
      </p:sp>
      <p:sp>
        <p:nvSpPr>
          <p:cNvPr id="23" name="Rectangle 22"/>
          <p:cNvSpPr/>
          <p:nvPr/>
        </p:nvSpPr>
        <p:spPr>
          <a:xfrm>
            <a:off x="6577752" y="1690250"/>
            <a:ext cx="633507" cy="369332"/>
          </a:xfrm>
          <a:prstGeom prst="rect">
            <a:avLst/>
          </a:prstGeom>
        </p:spPr>
        <p:txBody>
          <a:bodyPr wrap="none">
            <a:spAutoFit/>
          </a:bodyPr>
          <a:lstStyle/>
          <a:p>
            <a:r>
              <a:rPr lang="en-US" sz="1800"/>
              <a:t>heat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7411">
                                            <p:txEl>
                                              <p:pRg st="1" end="1"/>
                                            </p:txEl>
                                          </p:spTgt>
                                        </p:tgtEl>
                                        <p:attrNameLst>
                                          <p:attrName>style.visibility</p:attrName>
                                        </p:attrNameLst>
                                      </p:cBhvr>
                                      <p:to>
                                        <p:strVal val="visible"/>
                                      </p:to>
                                    </p:set>
                                    <p:animEffect transition="in" filter="barn(inVertical)">
                                      <p:cBhvr>
                                        <p:cTn id="17" dur="500"/>
                                        <p:tgtEl>
                                          <p:spTgt spid="174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arn(inVertic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arn(inVertical)">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7411">
                                            <p:txEl>
                                              <p:pRg st="2" end="2"/>
                                            </p:txEl>
                                          </p:spTgt>
                                        </p:tgtEl>
                                        <p:attrNameLst>
                                          <p:attrName>style.visibility</p:attrName>
                                        </p:attrNameLst>
                                      </p:cBhvr>
                                      <p:to>
                                        <p:strVal val="visible"/>
                                      </p:to>
                                    </p:set>
                                    <p:animEffect transition="in" filter="barn(inVertical)">
                                      <p:cBhvr>
                                        <p:cTn id="37" dur="500"/>
                                        <p:tgtEl>
                                          <p:spTgt spid="174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179515" y="23416"/>
            <a:ext cx="6765129" cy="528847"/>
          </a:xfrm>
        </p:spPr>
        <p:txBody>
          <a:bodyPr/>
          <a:lstStyle/>
          <a:p>
            <a:r>
              <a:rPr lang="en-US" sz="2100"/>
              <a:t>Cells capture energy from electrons “falling” from organic fuels to oxygen</a:t>
            </a:r>
          </a:p>
        </p:txBody>
      </p:sp>
      <p:sp>
        <p:nvSpPr>
          <p:cNvPr id="28675" name="Rectangle 3"/>
          <p:cNvSpPr>
            <a:spLocks noGrp="1" noChangeArrowheads="1"/>
          </p:cNvSpPr>
          <p:nvPr>
            <p:ph idx="1"/>
          </p:nvPr>
        </p:nvSpPr>
        <p:spPr>
          <a:xfrm>
            <a:off x="1179516" y="742711"/>
            <a:ext cx="6801644" cy="2225279"/>
          </a:xfrm>
        </p:spPr>
        <p:txBody>
          <a:bodyPr/>
          <a:lstStyle/>
          <a:p>
            <a:r>
              <a:rPr lang="en-US" sz="1800" b="1"/>
              <a:t>Oxidation-reduction reaction, or redox reaction.</a:t>
            </a:r>
          </a:p>
          <a:p>
            <a:pPr lvl="1"/>
            <a:r>
              <a:rPr lang="en-US" sz="1650"/>
              <a:t>The movement of ___________________from one molecule to another.</a:t>
            </a:r>
          </a:p>
          <a:p>
            <a:pPr lvl="1"/>
            <a:r>
              <a:rPr lang="en-US" sz="1800"/>
              <a:t>the loss of electrons from one substance is called ___________ and the </a:t>
            </a:r>
            <a:r>
              <a:rPr lang="en-US" sz="1800" b="1"/>
              <a:t>addition</a:t>
            </a:r>
            <a:r>
              <a:rPr lang="en-US" sz="1800"/>
              <a:t> of electrons to another substance is called ______________</a:t>
            </a:r>
          </a:p>
          <a:p>
            <a:pPr lvl="1"/>
            <a:r>
              <a:rPr lang="en-US" sz="1800"/>
              <a:t>a molecule is ____________when it loses one or more electrons, and a molecule is _____________when it gains one or more electrons.</a:t>
            </a:r>
          </a:p>
        </p:txBody>
      </p:sp>
      <p:cxnSp>
        <p:nvCxnSpPr>
          <p:cNvPr id="5" name="Straight Connector 4"/>
          <p:cNvCxnSpPr/>
          <p:nvPr/>
        </p:nvCxnSpPr>
        <p:spPr>
          <a:xfrm flipV="1">
            <a:off x="1199356" y="579512"/>
            <a:ext cx="6801644" cy="559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3"/>
          <a:srcRect t="7440" b="25786"/>
          <a:stretch/>
        </p:blipFill>
        <p:spPr>
          <a:xfrm>
            <a:off x="2721851" y="3224934"/>
            <a:ext cx="4253485" cy="1260077"/>
          </a:xfrm>
          <a:prstGeom prst="rect">
            <a:avLst/>
          </a:prstGeom>
        </p:spPr>
      </p:pic>
      <p:sp>
        <p:nvSpPr>
          <p:cNvPr id="2" name="Rectangle 1"/>
          <p:cNvSpPr/>
          <p:nvPr/>
        </p:nvSpPr>
        <p:spPr>
          <a:xfrm>
            <a:off x="3723667" y="1049189"/>
            <a:ext cx="1210588" cy="369332"/>
          </a:xfrm>
          <a:prstGeom prst="rect">
            <a:avLst/>
          </a:prstGeom>
        </p:spPr>
        <p:txBody>
          <a:bodyPr wrap="none">
            <a:spAutoFit/>
          </a:bodyPr>
          <a:lstStyle/>
          <a:p>
            <a:r>
              <a:rPr lang="en-US" sz="1800" b="1" dirty="0"/>
              <a:t>electrons</a:t>
            </a:r>
          </a:p>
        </p:txBody>
      </p:sp>
      <p:sp>
        <p:nvSpPr>
          <p:cNvPr id="4" name="Rectangle 3"/>
          <p:cNvSpPr/>
          <p:nvPr/>
        </p:nvSpPr>
        <p:spPr>
          <a:xfrm>
            <a:off x="6370042" y="1542829"/>
            <a:ext cx="1210588" cy="369332"/>
          </a:xfrm>
          <a:prstGeom prst="rect">
            <a:avLst/>
          </a:prstGeom>
        </p:spPr>
        <p:txBody>
          <a:bodyPr wrap="none">
            <a:spAutoFit/>
          </a:bodyPr>
          <a:lstStyle/>
          <a:p>
            <a:r>
              <a:rPr lang="en-US" sz="1800" b="1" dirty="0"/>
              <a:t>oxidation</a:t>
            </a:r>
            <a:endParaRPr lang="en-US" sz="1800" dirty="0"/>
          </a:p>
        </p:txBody>
      </p:sp>
      <p:sp>
        <p:nvSpPr>
          <p:cNvPr id="6" name="Rectangle 5"/>
          <p:cNvSpPr/>
          <p:nvPr/>
        </p:nvSpPr>
        <p:spPr>
          <a:xfrm>
            <a:off x="1826372" y="2154103"/>
            <a:ext cx="1236236" cy="369332"/>
          </a:xfrm>
          <a:prstGeom prst="rect">
            <a:avLst/>
          </a:prstGeom>
        </p:spPr>
        <p:txBody>
          <a:bodyPr wrap="none">
            <a:spAutoFit/>
          </a:bodyPr>
          <a:lstStyle/>
          <a:p>
            <a:r>
              <a:rPr lang="en-US" sz="1800" b="1" dirty="0"/>
              <a:t>reduction</a:t>
            </a:r>
            <a:endParaRPr lang="en-US" sz="1800" dirty="0"/>
          </a:p>
        </p:txBody>
      </p:sp>
      <p:sp>
        <p:nvSpPr>
          <p:cNvPr id="7" name="Rectangle 6"/>
          <p:cNvSpPr/>
          <p:nvPr/>
        </p:nvSpPr>
        <p:spPr>
          <a:xfrm>
            <a:off x="3220965" y="2463663"/>
            <a:ext cx="1107996" cy="369332"/>
          </a:xfrm>
          <a:prstGeom prst="rect">
            <a:avLst/>
          </a:prstGeom>
        </p:spPr>
        <p:txBody>
          <a:bodyPr wrap="none">
            <a:spAutoFit/>
          </a:bodyPr>
          <a:lstStyle/>
          <a:p>
            <a:r>
              <a:rPr lang="en-US" sz="1800" b="1" dirty="0"/>
              <a:t>oxidized</a:t>
            </a:r>
          </a:p>
        </p:txBody>
      </p:sp>
      <p:sp>
        <p:nvSpPr>
          <p:cNvPr id="8" name="Rectangle 7"/>
          <p:cNvSpPr/>
          <p:nvPr/>
        </p:nvSpPr>
        <p:spPr>
          <a:xfrm>
            <a:off x="3703564" y="2756261"/>
            <a:ext cx="1018227" cy="369332"/>
          </a:xfrm>
          <a:prstGeom prst="rect">
            <a:avLst/>
          </a:prstGeom>
        </p:spPr>
        <p:txBody>
          <a:bodyPr wrap="none">
            <a:spAutoFit/>
          </a:bodyPr>
          <a:lstStyle/>
          <a:p>
            <a:r>
              <a:rPr lang="en-US" sz="1800" dirty="0"/>
              <a:t>reduced</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animEffect transition="in" filter="barn(inVertical)">
                                      <p:cBhvr>
                                        <p:cTn id="7" dur="500"/>
                                        <p:tgtEl>
                                          <p:spTgt spid="2867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8675">
                                            <p:txEl>
                                              <p:pRg st="2" end="2"/>
                                            </p:txEl>
                                          </p:spTgt>
                                        </p:tgtEl>
                                        <p:attrNameLst>
                                          <p:attrName>style.visibility</p:attrName>
                                        </p:attrNameLst>
                                      </p:cBhvr>
                                      <p:to>
                                        <p:strVal val="visible"/>
                                      </p:to>
                                    </p:set>
                                    <p:animEffect transition="in" filter="barn(inVertical)">
                                      <p:cBhvr>
                                        <p:cTn id="10" dur="500"/>
                                        <p:tgtEl>
                                          <p:spTgt spid="2867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28675">
                                            <p:txEl>
                                              <p:pRg st="3" end="3"/>
                                            </p:txEl>
                                          </p:spTgt>
                                        </p:tgtEl>
                                        <p:attrNameLst>
                                          <p:attrName>style.visibility</p:attrName>
                                        </p:attrNameLst>
                                      </p:cBhvr>
                                      <p:to>
                                        <p:strVal val="visible"/>
                                      </p:to>
                                    </p:set>
                                    <p:animEffect transition="in" filter="barn(inVertical)">
                                      <p:cBhvr>
                                        <p:cTn id="30" dur="500"/>
                                        <p:tgtEl>
                                          <p:spTgt spid="2867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arn(inVertic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arn(inVertical)">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242219" y="106958"/>
            <a:ext cx="6708775" cy="632183"/>
          </a:xfrm>
        </p:spPr>
        <p:txBody>
          <a:bodyPr/>
          <a:lstStyle/>
          <a:p>
            <a:r>
              <a:rPr lang="en-US" sz="2100"/>
              <a:t>Cells capture energy from electrons “falling” from organic fuels to oxygen</a:t>
            </a:r>
          </a:p>
        </p:txBody>
      </p:sp>
      <p:sp>
        <p:nvSpPr>
          <p:cNvPr id="29699" name="Rectangle 3"/>
          <p:cNvSpPr>
            <a:spLocks noGrp="1" noChangeArrowheads="1"/>
          </p:cNvSpPr>
          <p:nvPr>
            <p:ph idx="1"/>
          </p:nvPr>
        </p:nvSpPr>
        <p:spPr>
          <a:xfrm>
            <a:off x="1143000" y="849552"/>
            <a:ext cx="6854427" cy="3568700"/>
          </a:xfrm>
        </p:spPr>
        <p:txBody>
          <a:bodyPr/>
          <a:lstStyle/>
          <a:p>
            <a:r>
              <a:rPr lang="en-US" sz="1800"/>
              <a:t>A cellular respiration equation is helpful to show the changes in hydrogen atom distribution.</a:t>
            </a:r>
          </a:p>
          <a:p>
            <a:pPr lvl="1"/>
            <a:r>
              <a:rPr lang="en-US" sz="1800"/>
              <a:t>Glucose ________its hydrogen atoms and becomes ____________ to CO</a:t>
            </a:r>
            <a:r>
              <a:rPr lang="en-US" sz="1800" baseline="-25000"/>
              <a:t>2</a:t>
            </a:r>
            <a:r>
              <a:rPr lang="en-US" sz="1800"/>
              <a:t>.</a:t>
            </a:r>
          </a:p>
          <a:p>
            <a:pPr lvl="1"/>
            <a:r>
              <a:rPr lang="en-US" sz="1800"/>
              <a:t>Oxygen _________hydrogen atoms and becomes _____________ to H</a:t>
            </a:r>
            <a:r>
              <a:rPr lang="en-US" sz="1800" baseline="-25000"/>
              <a:t>2</a:t>
            </a:r>
            <a:r>
              <a:rPr lang="en-US" sz="1800"/>
              <a:t>O.</a:t>
            </a:r>
          </a:p>
        </p:txBody>
      </p:sp>
      <p:cxnSp>
        <p:nvCxnSpPr>
          <p:cNvPr id="5" name="Straight Connector 4"/>
          <p:cNvCxnSpPr/>
          <p:nvPr/>
        </p:nvCxnSpPr>
        <p:spPr>
          <a:xfrm flipV="1">
            <a:off x="1195783" y="769761"/>
            <a:ext cx="6801644" cy="559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391633" y="3024069"/>
            <a:ext cx="6409944" cy="1912925"/>
            <a:chOff x="298704" y="2026791"/>
            <a:chExt cx="8546592" cy="2550567"/>
          </a:xfrm>
        </p:grpSpPr>
        <p:pic>
          <p:nvPicPr>
            <p:cNvPr id="7" name="Picture 6" descr="06_05aCellRespRedox-U.jpg"/>
            <p:cNvPicPr>
              <a:picLocks noChangeAspect="1"/>
            </p:cNvPicPr>
            <p:nvPr/>
          </p:nvPicPr>
          <p:blipFill rotWithShape="1">
            <a:blip r:embed="rId3" cstate="email">
              <a:extLst>
                <a:ext uri="{28A0092B-C50C-407E-A947-70E740481C1C}">
                  <a14:useLocalDpi xmlns:a14="http://schemas.microsoft.com/office/drawing/2010/main" val="0"/>
                </a:ext>
              </a:extLst>
            </a:blip>
            <a:srcRect b="9361"/>
            <a:stretch/>
          </p:blipFill>
          <p:spPr>
            <a:xfrm>
              <a:off x="298704" y="2090934"/>
              <a:ext cx="8546592" cy="2486424"/>
            </a:xfrm>
            <a:prstGeom prst="rect">
              <a:avLst/>
            </a:prstGeom>
          </p:spPr>
        </p:pic>
        <p:sp>
          <p:nvSpPr>
            <p:cNvPr id="8" name="Text Box 31"/>
            <p:cNvSpPr txBox="1">
              <a:spLocks noChangeArrowheads="1"/>
            </p:cNvSpPr>
            <p:nvPr/>
          </p:nvSpPr>
          <p:spPr bwMode="auto">
            <a:xfrm>
              <a:off x="1668708" y="2026791"/>
              <a:ext cx="250803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500">
                  <a:solidFill>
                    <a:srgbClr val="000000"/>
                  </a:solidFill>
                  <a:latin typeface="Calibri" panose="020F0502020204030204" pitchFamily="34" charset="0"/>
                </a:rPr>
                <a:t>Loss of hydrogen atoms</a:t>
              </a:r>
              <a:br>
                <a:rPr lang="en-US" sz="1500">
                  <a:solidFill>
                    <a:srgbClr val="000000"/>
                  </a:solidFill>
                  <a:latin typeface="Calibri" panose="020F0502020204030204" pitchFamily="34" charset="0"/>
                </a:rPr>
              </a:br>
              <a:r>
                <a:rPr lang="en-US" sz="1500">
                  <a:solidFill>
                    <a:srgbClr val="000000"/>
                  </a:solidFill>
                  <a:latin typeface="Calibri" panose="020F0502020204030204" pitchFamily="34" charset="0"/>
                </a:rPr>
                <a:t>(becomes oxidized)</a:t>
              </a:r>
            </a:p>
          </p:txBody>
        </p:sp>
        <p:sp>
          <p:nvSpPr>
            <p:cNvPr id="9" name="Text Box 31"/>
            <p:cNvSpPr txBox="1">
              <a:spLocks noChangeArrowheads="1"/>
            </p:cNvSpPr>
            <p:nvPr/>
          </p:nvSpPr>
          <p:spPr bwMode="auto">
            <a:xfrm>
              <a:off x="3016341" y="3943941"/>
              <a:ext cx="254223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500">
                  <a:solidFill>
                    <a:srgbClr val="000000"/>
                  </a:solidFill>
                  <a:latin typeface="Calibri" panose="020F0502020204030204" pitchFamily="34" charset="0"/>
                </a:rPr>
                <a:t>Gain of hydrogen atoms</a:t>
              </a:r>
              <a:br>
                <a:rPr lang="en-US" sz="1500">
                  <a:solidFill>
                    <a:srgbClr val="000000"/>
                  </a:solidFill>
                  <a:latin typeface="Calibri" panose="020F0502020204030204" pitchFamily="34" charset="0"/>
                </a:rPr>
              </a:br>
              <a:r>
                <a:rPr lang="en-US" sz="1500">
                  <a:solidFill>
                    <a:srgbClr val="000000"/>
                  </a:solidFill>
                  <a:latin typeface="Calibri" panose="020F0502020204030204" pitchFamily="34" charset="0"/>
                </a:rPr>
                <a:t>(becomes reduced)</a:t>
              </a:r>
            </a:p>
          </p:txBody>
        </p:sp>
        <p:sp>
          <p:nvSpPr>
            <p:cNvPr id="10" name="Text Box 31"/>
            <p:cNvSpPr txBox="1">
              <a:spLocks noChangeArrowheads="1"/>
            </p:cNvSpPr>
            <p:nvPr/>
          </p:nvSpPr>
          <p:spPr bwMode="auto">
            <a:xfrm>
              <a:off x="524236" y="3399671"/>
              <a:ext cx="994717"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500">
                  <a:solidFill>
                    <a:srgbClr val="000000"/>
                  </a:solidFill>
                  <a:latin typeface="Calibri" panose="020F0502020204030204" pitchFamily="34" charset="0"/>
                </a:rPr>
                <a:t>(Glucose)</a:t>
              </a:r>
            </a:p>
          </p:txBody>
        </p:sp>
        <p:sp>
          <p:nvSpPr>
            <p:cNvPr id="11" name="Text Box 31"/>
            <p:cNvSpPr txBox="1">
              <a:spLocks noChangeArrowheads="1"/>
            </p:cNvSpPr>
            <p:nvPr/>
          </p:nvSpPr>
          <p:spPr bwMode="auto">
            <a:xfrm>
              <a:off x="452935" y="2995592"/>
              <a:ext cx="1746205"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500">
                  <a:solidFill>
                    <a:srgbClr val="000000"/>
                  </a:solidFill>
                  <a:latin typeface="Calibri" panose="020F0502020204030204" pitchFamily="34" charset="0"/>
                </a:rPr>
                <a:t>C</a:t>
              </a:r>
              <a:r>
                <a:rPr lang="en-US" sz="1500" baseline="-25000">
                  <a:solidFill>
                    <a:srgbClr val="000000"/>
                  </a:solidFill>
                  <a:latin typeface="Calibri" panose="020F0502020204030204" pitchFamily="34" charset="0"/>
                </a:rPr>
                <a:t>6</a:t>
              </a:r>
              <a:r>
                <a:rPr lang="en-US" sz="1500">
                  <a:solidFill>
                    <a:srgbClr val="000000"/>
                  </a:solidFill>
                  <a:latin typeface="Calibri" panose="020F0502020204030204" pitchFamily="34" charset="0"/>
                </a:rPr>
                <a:t>H</a:t>
              </a:r>
              <a:r>
                <a:rPr lang="en-US" sz="1500" baseline="-25000">
                  <a:solidFill>
                    <a:srgbClr val="000000"/>
                  </a:solidFill>
                  <a:latin typeface="Calibri" panose="020F0502020204030204" pitchFamily="34" charset="0"/>
                </a:rPr>
                <a:t>12</a:t>
              </a:r>
              <a:r>
                <a:rPr lang="en-US" sz="1500">
                  <a:solidFill>
                    <a:srgbClr val="000000"/>
                  </a:solidFill>
                  <a:latin typeface="Calibri" panose="020F0502020204030204" pitchFamily="34" charset="0"/>
                </a:rPr>
                <a:t>O</a:t>
              </a:r>
              <a:r>
                <a:rPr lang="en-US" sz="1500" baseline="-25000">
                  <a:solidFill>
                    <a:srgbClr val="000000"/>
                  </a:solidFill>
                  <a:latin typeface="Calibri" panose="020F0502020204030204" pitchFamily="34" charset="0"/>
                </a:rPr>
                <a:t>6</a:t>
              </a:r>
              <a:r>
                <a:rPr lang="en-US" sz="1500">
                  <a:solidFill>
                    <a:srgbClr val="000000"/>
                  </a:solidFill>
                  <a:latin typeface="Calibri" panose="020F0502020204030204" pitchFamily="34" charset="0"/>
                </a:rPr>
                <a:t>   </a:t>
              </a:r>
              <a:r>
                <a:rPr lang="en-US" sz="1500">
                  <a:solidFill>
                    <a:srgbClr val="000000"/>
                  </a:solidFill>
                  <a:latin typeface="Symbol Std"/>
                  <a:cs typeface="Symbol Std"/>
                </a:rPr>
                <a:t>+  </a:t>
              </a:r>
              <a:r>
                <a:rPr lang="en-US" sz="1500">
                  <a:solidFill>
                    <a:srgbClr val="000000"/>
                  </a:solidFill>
                  <a:latin typeface="Calibri" panose="020F0502020204030204" pitchFamily="34" charset="0"/>
                </a:rPr>
                <a:t> 6 O</a:t>
              </a:r>
              <a:r>
                <a:rPr lang="en-US" sz="1500" baseline="-25000">
                  <a:solidFill>
                    <a:srgbClr val="000000"/>
                  </a:solidFill>
                  <a:latin typeface="Calibri" panose="020F0502020204030204" pitchFamily="34" charset="0"/>
                </a:rPr>
                <a:t>2</a:t>
              </a:r>
            </a:p>
          </p:txBody>
        </p:sp>
        <p:sp>
          <p:nvSpPr>
            <p:cNvPr id="12" name="Text Box 31"/>
            <p:cNvSpPr txBox="1">
              <a:spLocks noChangeArrowheads="1"/>
            </p:cNvSpPr>
            <p:nvPr/>
          </p:nvSpPr>
          <p:spPr bwMode="auto">
            <a:xfrm>
              <a:off x="4473237" y="2999555"/>
              <a:ext cx="3463855"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500">
                  <a:solidFill>
                    <a:srgbClr val="000000"/>
                  </a:solidFill>
                  <a:latin typeface="Calibri" panose="020F0502020204030204" pitchFamily="34" charset="0"/>
                </a:rPr>
                <a:t>6 CO</a:t>
              </a:r>
              <a:r>
                <a:rPr lang="en-US" sz="1500" baseline="-25000">
                  <a:solidFill>
                    <a:srgbClr val="000000"/>
                  </a:solidFill>
                  <a:latin typeface="Calibri" panose="020F0502020204030204" pitchFamily="34" charset="0"/>
                </a:rPr>
                <a:t>2</a:t>
              </a:r>
              <a:r>
                <a:rPr lang="en-US" sz="1500">
                  <a:solidFill>
                    <a:srgbClr val="000000"/>
                  </a:solidFill>
                  <a:latin typeface="Calibri" panose="020F0502020204030204" pitchFamily="34" charset="0"/>
                </a:rPr>
                <a:t>   </a:t>
              </a:r>
              <a:r>
                <a:rPr lang="en-US" sz="1500">
                  <a:solidFill>
                    <a:srgbClr val="000000"/>
                  </a:solidFill>
                  <a:latin typeface="Symbol Std"/>
                  <a:cs typeface="Symbol Std"/>
                </a:rPr>
                <a:t>+  </a:t>
              </a:r>
              <a:r>
                <a:rPr lang="en-US" sz="1500">
                  <a:solidFill>
                    <a:srgbClr val="000000"/>
                  </a:solidFill>
                  <a:latin typeface="Calibri" panose="020F0502020204030204" pitchFamily="34" charset="0"/>
                </a:rPr>
                <a:t> 6 H</a:t>
              </a:r>
              <a:r>
                <a:rPr lang="en-US" sz="1500" baseline="-25000">
                  <a:solidFill>
                    <a:srgbClr val="000000"/>
                  </a:solidFill>
                  <a:latin typeface="Calibri" panose="020F0502020204030204" pitchFamily="34" charset="0"/>
                </a:rPr>
                <a:t>2</a:t>
              </a:r>
              <a:r>
                <a:rPr lang="en-US" sz="1500">
                  <a:solidFill>
                    <a:srgbClr val="000000"/>
                  </a:solidFill>
                  <a:latin typeface="Calibri" panose="020F0502020204030204" pitchFamily="34" charset="0"/>
                </a:rPr>
                <a:t>O  </a:t>
              </a:r>
              <a:r>
                <a:rPr lang="en-US" sz="1500">
                  <a:solidFill>
                    <a:srgbClr val="000000"/>
                  </a:solidFill>
                  <a:latin typeface="Symbol Std"/>
                  <a:cs typeface="Symbol Std"/>
                </a:rPr>
                <a:t>+   </a:t>
              </a:r>
              <a:r>
                <a:rPr lang="en-US" sz="1500">
                  <a:solidFill>
                    <a:srgbClr val="000000"/>
                  </a:solidFill>
                  <a:latin typeface="Calibri" panose="020F0502020204030204" pitchFamily="34" charset="0"/>
                </a:rPr>
                <a:t>ATP   </a:t>
              </a:r>
              <a:r>
                <a:rPr lang="en-US" sz="1500">
                  <a:solidFill>
                    <a:srgbClr val="000000"/>
                  </a:solidFill>
                  <a:latin typeface="Symbol Std"/>
                  <a:cs typeface="Symbol Std"/>
                </a:rPr>
                <a:t>+   </a:t>
              </a:r>
              <a:r>
                <a:rPr lang="en-US" sz="1500">
                  <a:solidFill>
                    <a:srgbClr val="000000"/>
                  </a:solidFill>
                  <a:latin typeface="Calibri" panose="020F0502020204030204" pitchFamily="34" charset="0"/>
                </a:rPr>
                <a:t>Heat</a:t>
              </a:r>
              <a:endParaRPr lang="en-US" sz="1500" baseline="-25000">
                <a:solidFill>
                  <a:srgbClr val="000000"/>
                </a:solidFill>
                <a:latin typeface="Calibri" panose="020F0502020204030204" pitchFamily="34" charset="0"/>
              </a:endParaRPr>
            </a:p>
          </p:txBody>
        </p:sp>
      </p:grpSp>
      <p:sp>
        <p:nvSpPr>
          <p:cNvPr id="2" name="Rectangle 1"/>
          <p:cNvSpPr/>
          <p:nvPr/>
        </p:nvSpPr>
        <p:spPr>
          <a:xfrm>
            <a:off x="2597548" y="1459868"/>
            <a:ext cx="838691" cy="369332"/>
          </a:xfrm>
          <a:prstGeom prst="rect">
            <a:avLst/>
          </a:prstGeom>
        </p:spPr>
        <p:txBody>
          <a:bodyPr wrap="none">
            <a:spAutoFit/>
          </a:bodyPr>
          <a:lstStyle/>
          <a:p>
            <a:r>
              <a:rPr lang="en-US" sz="1800" b="1"/>
              <a:t>loses </a:t>
            </a:r>
          </a:p>
        </p:txBody>
      </p:sp>
      <p:sp>
        <p:nvSpPr>
          <p:cNvPr id="3" name="Rectangle 2"/>
          <p:cNvSpPr/>
          <p:nvPr/>
        </p:nvSpPr>
        <p:spPr>
          <a:xfrm>
            <a:off x="1908897" y="1711380"/>
            <a:ext cx="1107996" cy="369332"/>
          </a:xfrm>
          <a:prstGeom prst="rect">
            <a:avLst/>
          </a:prstGeom>
        </p:spPr>
        <p:txBody>
          <a:bodyPr wrap="none">
            <a:spAutoFit/>
          </a:bodyPr>
          <a:lstStyle/>
          <a:p>
            <a:r>
              <a:rPr lang="en-US" sz="1800" b="1" dirty="0"/>
              <a:t>oxidized</a:t>
            </a:r>
          </a:p>
        </p:txBody>
      </p:sp>
      <p:sp>
        <p:nvSpPr>
          <p:cNvPr id="4" name="Rectangle 3"/>
          <p:cNvSpPr/>
          <p:nvPr/>
        </p:nvSpPr>
        <p:spPr>
          <a:xfrm>
            <a:off x="2623396" y="2011655"/>
            <a:ext cx="787395" cy="369332"/>
          </a:xfrm>
          <a:prstGeom prst="rect">
            <a:avLst/>
          </a:prstGeom>
        </p:spPr>
        <p:txBody>
          <a:bodyPr wrap="none">
            <a:spAutoFit/>
          </a:bodyPr>
          <a:lstStyle/>
          <a:p>
            <a:r>
              <a:rPr lang="en-US" sz="1800" b="1"/>
              <a:t>gains</a:t>
            </a:r>
          </a:p>
        </p:txBody>
      </p:sp>
      <p:sp>
        <p:nvSpPr>
          <p:cNvPr id="13" name="Rectangle 12"/>
          <p:cNvSpPr/>
          <p:nvPr/>
        </p:nvSpPr>
        <p:spPr>
          <a:xfrm>
            <a:off x="6465448" y="1999388"/>
            <a:ext cx="1082348" cy="369332"/>
          </a:xfrm>
          <a:prstGeom prst="rect">
            <a:avLst/>
          </a:prstGeom>
        </p:spPr>
        <p:txBody>
          <a:bodyPr wrap="none">
            <a:spAutoFit/>
          </a:bodyPr>
          <a:lstStyle/>
          <a:p>
            <a:r>
              <a:rPr lang="en-US" sz="1800" b="1"/>
              <a:t>reduced</a:t>
            </a: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Cells capture energy from electrons “falling” from organic fuels to oxygen</a:t>
            </a:r>
          </a:p>
        </p:txBody>
      </p:sp>
      <p:sp>
        <p:nvSpPr>
          <p:cNvPr id="31747" name="Rectangle 3"/>
          <p:cNvSpPr>
            <a:spLocks noGrp="1" noChangeArrowheads="1"/>
          </p:cNvSpPr>
          <p:nvPr>
            <p:ph idx="1"/>
          </p:nvPr>
        </p:nvSpPr>
        <p:spPr>
          <a:xfrm>
            <a:off x="1143001" y="822882"/>
            <a:ext cx="6665912" cy="3568700"/>
          </a:xfrm>
        </p:spPr>
        <p:txBody>
          <a:bodyPr/>
          <a:lstStyle/>
          <a:p>
            <a:r>
              <a:rPr lang="en-US" sz="1800"/>
              <a:t>An important player in the process of oxidizing glucose is a coenzyme called ________which accepts electrons and becomes reduced to___________.  (electron acceptors)</a:t>
            </a:r>
          </a:p>
          <a:p>
            <a:endParaRPr lang="en-US" sz="1800"/>
          </a:p>
          <a:p>
            <a:endParaRPr lang="en-US" sz="1800"/>
          </a:p>
          <a:p>
            <a:endParaRPr lang="en-US" sz="1800"/>
          </a:p>
          <a:p>
            <a:pPr marL="0" indent="0">
              <a:buNone/>
            </a:pPr>
            <a:r>
              <a:rPr lang="en-US" sz="1800"/>
              <a:t>	</a:t>
            </a:r>
          </a:p>
          <a:p>
            <a:pPr marL="0" indent="0">
              <a:buNone/>
            </a:pPr>
            <a:endParaRPr lang="en-US" sz="1800"/>
          </a:p>
          <a:p>
            <a:pPr marL="0" indent="0">
              <a:buNone/>
            </a:pPr>
            <a:r>
              <a:rPr lang="en-US" sz="1800"/>
              <a:t>		</a:t>
            </a:r>
            <a:r>
              <a:rPr lang="en-US" sz="2400"/>
              <a:t>NAD</a:t>
            </a:r>
            <a:r>
              <a:rPr lang="en-US" sz="2400" baseline="30000"/>
              <a:t>+</a:t>
            </a:r>
            <a:r>
              <a:rPr lang="en-US" sz="2400"/>
              <a:t> + 2e</a:t>
            </a:r>
            <a:r>
              <a:rPr lang="en-US" sz="2400" baseline="30000"/>
              <a:t>_</a:t>
            </a:r>
            <a:r>
              <a:rPr lang="en-US" sz="2400"/>
              <a:t> +H                          NADH</a:t>
            </a:r>
            <a:endParaRPr lang="en-US" sz="1800"/>
          </a:p>
        </p:txBody>
      </p:sp>
      <p:cxnSp>
        <p:nvCxnSpPr>
          <p:cNvPr id="5" name="Straight Connector 4"/>
          <p:cNvCxnSpPr/>
          <p:nvPr/>
        </p:nvCxnSpPr>
        <p:spPr>
          <a:xfrm flipV="1">
            <a:off x="1195783" y="769761"/>
            <a:ext cx="6801644" cy="559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917812" y="1900852"/>
            <a:ext cx="5258402" cy="1081937"/>
            <a:chOff x="688848" y="3630574"/>
            <a:chExt cx="7766304" cy="1723812"/>
          </a:xfrm>
        </p:grpSpPr>
        <p:pic>
          <p:nvPicPr>
            <p:cNvPr id="7" name="Picture 6" descr="06_05bRedoxReactions-U.jpg"/>
            <p:cNvPicPr>
              <a:picLocks noChangeAspect="1"/>
            </p:cNvPicPr>
            <p:nvPr/>
          </p:nvPicPr>
          <p:blipFill rotWithShape="1">
            <a:blip r:embed="rId3" cstate="email">
              <a:extLst>
                <a:ext uri="{28A0092B-C50C-407E-A947-70E740481C1C}">
                  <a14:useLocalDpi xmlns:a14="http://schemas.microsoft.com/office/drawing/2010/main" val="0"/>
                </a:ext>
              </a:extLst>
            </a:blip>
            <a:srcRect t="55079" b="4453"/>
            <a:stretch/>
          </p:blipFill>
          <p:spPr>
            <a:xfrm>
              <a:off x="688848" y="3630574"/>
              <a:ext cx="7766304" cy="1605955"/>
            </a:xfrm>
            <a:prstGeom prst="rect">
              <a:avLst/>
            </a:prstGeom>
          </p:spPr>
        </p:pic>
        <p:sp>
          <p:nvSpPr>
            <p:cNvPr id="10" name="Rectangle 9"/>
            <p:cNvSpPr/>
            <p:nvPr/>
          </p:nvSpPr>
          <p:spPr>
            <a:xfrm>
              <a:off x="2122248" y="3853604"/>
              <a:ext cx="1065861" cy="588444"/>
            </a:xfrm>
            <a:prstGeom prst="rect">
              <a:avLst/>
            </a:prstGeom>
          </p:spPr>
          <p:txBody>
            <a:bodyPr wrap="none">
              <a:spAutoFit/>
            </a:bodyPr>
            <a:lstStyle/>
            <a:p>
              <a:pPr eaLnBrk="0" hangingPunct="0"/>
              <a:r>
                <a:rPr lang="en-US" sz="1800" b="1">
                  <a:solidFill>
                    <a:srgbClr val="000000"/>
                  </a:solidFill>
                  <a:latin typeface="Symbol Std"/>
                  <a:ea typeface="ＭＳ Ｐゴシック" charset="0"/>
                  <a:cs typeface="Symbol Std"/>
                </a:rPr>
                <a:t>+  </a:t>
              </a:r>
              <a:r>
                <a:rPr lang="en-US" sz="1800" b="1">
                  <a:solidFill>
                    <a:srgbClr val="000000"/>
                  </a:solidFill>
                  <a:latin typeface="Calibri" panose="020F0502020204030204" pitchFamily="34" charset="0"/>
                  <a:ea typeface="ＭＳ Ｐゴシック" charset="0"/>
                </a:rPr>
                <a:t>2 H</a:t>
              </a:r>
              <a:endParaRPr lang="en-US" sz="1800" b="1">
                <a:solidFill>
                  <a:srgbClr val="000000"/>
                </a:solidFill>
                <a:latin typeface="Times" charset="0"/>
                <a:ea typeface="ＭＳ Ｐゴシック" charset="0"/>
              </a:endParaRPr>
            </a:p>
          </p:txBody>
        </p:sp>
        <p:sp>
          <p:nvSpPr>
            <p:cNvPr id="11" name="Text Box 31"/>
            <p:cNvSpPr txBox="1">
              <a:spLocks noChangeArrowheads="1"/>
            </p:cNvSpPr>
            <p:nvPr/>
          </p:nvSpPr>
          <p:spPr bwMode="auto">
            <a:xfrm>
              <a:off x="3194620" y="3630576"/>
              <a:ext cx="2492249" cy="44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800">
                  <a:solidFill>
                    <a:srgbClr val="000000"/>
                  </a:solidFill>
                  <a:latin typeface="Calibri" panose="020F0502020204030204" pitchFamily="34" charset="0"/>
                </a:rPr>
                <a:t>Becomes reduced</a:t>
              </a:r>
            </a:p>
          </p:txBody>
        </p:sp>
        <p:sp>
          <p:nvSpPr>
            <p:cNvPr id="12" name="Text Box 31"/>
            <p:cNvSpPr txBox="1">
              <a:spLocks noChangeArrowheads="1"/>
            </p:cNvSpPr>
            <p:nvPr/>
          </p:nvSpPr>
          <p:spPr bwMode="auto">
            <a:xfrm>
              <a:off x="1116345" y="3935697"/>
              <a:ext cx="759976" cy="44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800">
                  <a:solidFill>
                    <a:srgbClr val="000000"/>
                  </a:solidFill>
                  <a:latin typeface="Calibri" panose="020F0502020204030204" pitchFamily="34" charset="0"/>
                </a:rPr>
                <a:t>NAD</a:t>
              </a:r>
              <a:r>
                <a:rPr lang="en-US" sz="1800" baseline="30000">
                  <a:solidFill>
                    <a:srgbClr val="000000"/>
                  </a:solidFill>
                  <a:latin typeface="Symbol Std"/>
                  <a:cs typeface="Symbol Std"/>
                </a:rPr>
                <a:t>+</a:t>
              </a:r>
            </a:p>
          </p:txBody>
        </p:sp>
        <p:sp>
          <p:nvSpPr>
            <p:cNvPr id="13" name="Text Box 31"/>
            <p:cNvSpPr txBox="1">
              <a:spLocks noChangeArrowheads="1"/>
            </p:cNvSpPr>
            <p:nvPr/>
          </p:nvSpPr>
          <p:spPr bwMode="auto">
            <a:xfrm>
              <a:off x="6542951" y="3943945"/>
              <a:ext cx="861780" cy="44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800">
                  <a:solidFill>
                    <a:srgbClr val="000000"/>
                  </a:solidFill>
                  <a:latin typeface="Calibri" panose="020F0502020204030204" pitchFamily="34" charset="0"/>
                </a:rPr>
                <a:t>NADH</a:t>
              </a:r>
            </a:p>
          </p:txBody>
        </p:sp>
        <p:sp>
          <p:nvSpPr>
            <p:cNvPr id="14" name="Text Box 31"/>
            <p:cNvSpPr txBox="1">
              <a:spLocks noChangeArrowheads="1"/>
            </p:cNvSpPr>
            <p:nvPr/>
          </p:nvSpPr>
          <p:spPr bwMode="auto">
            <a:xfrm>
              <a:off x="7977954" y="3927452"/>
              <a:ext cx="329087" cy="44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800">
                  <a:solidFill>
                    <a:srgbClr val="000000"/>
                  </a:solidFill>
                  <a:latin typeface="Calibri" panose="020F0502020204030204" pitchFamily="34" charset="0"/>
                </a:rPr>
                <a:t>H</a:t>
              </a:r>
              <a:r>
                <a:rPr lang="en-US" sz="1800" baseline="30000">
                  <a:solidFill>
                    <a:srgbClr val="000000"/>
                  </a:solidFill>
                  <a:latin typeface="Symbol Std"/>
                  <a:cs typeface="Symbol Std"/>
                </a:rPr>
                <a:t>+</a:t>
              </a:r>
            </a:p>
          </p:txBody>
        </p:sp>
        <p:sp>
          <p:nvSpPr>
            <p:cNvPr id="15" name="Left Brace 14"/>
            <p:cNvSpPr/>
            <p:nvPr/>
          </p:nvSpPr>
          <p:spPr bwMode="auto">
            <a:xfrm rot="5400000">
              <a:off x="2667969" y="3706752"/>
              <a:ext cx="363340" cy="1706639"/>
            </a:xfrm>
            <a:prstGeom prst="leftBrace">
              <a:avLst>
                <a:gd name="adj1" fmla="val 36117"/>
                <a:gd name="adj2" fmla="val 50000"/>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16" name="Text Box 31"/>
            <p:cNvSpPr txBox="1">
              <a:spLocks noChangeArrowheads="1"/>
            </p:cNvSpPr>
            <p:nvPr/>
          </p:nvSpPr>
          <p:spPr bwMode="auto">
            <a:xfrm>
              <a:off x="6157248" y="4471721"/>
              <a:ext cx="1657837" cy="882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800">
                  <a:solidFill>
                    <a:srgbClr val="000000"/>
                  </a:solidFill>
                  <a:latin typeface="Calibri" panose="020F0502020204030204" pitchFamily="34" charset="0"/>
                </a:rPr>
                <a:t>(carries)</a:t>
              </a:r>
              <a:br>
                <a:rPr lang="en-US" sz="1800">
                  <a:solidFill>
                    <a:srgbClr val="000000"/>
                  </a:solidFill>
                  <a:latin typeface="Calibri" panose="020F0502020204030204" pitchFamily="34" charset="0"/>
                </a:rPr>
              </a:br>
              <a:r>
                <a:rPr lang="en-US" sz="1800">
                  <a:solidFill>
                    <a:srgbClr val="000000"/>
                  </a:solidFill>
                  <a:latin typeface="Calibri" panose="020F0502020204030204" pitchFamily="34" charset="0"/>
                </a:rPr>
                <a:t>2 electrons)</a:t>
              </a:r>
            </a:p>
          </p:txBody>
        </p:sp>
        <p:sp>
          <p:nvSpPr>
            <p:cNvPr id="17" name="Text Box 31"/>
            <p:cNvSpPr txBox="1">
              <a:spLocks noChangeArrowheads="1"/>
            </p:cNvSpPr>
            <p:nvPr/>
          </p:nvSpPr>
          <p:spPr bwMode="auto">
            <a:xfrm>
              <a:off x="2856488" y="4793332"/>
              <a:ext cx="170462" cy="44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800">
                  <a:solidFill>
                    <a:srgbClr val="000000"/>
                  </a:solidFill>
                  <a:latin typeface="Symbol Std"/>
                  <a:cs typeface="Symbol Std"/>
                </a:rPr>
                <a:t>+</a:t>
              </a:r>
              <a:endParaRPr lang="en-US" sz="1800">
                <a:solidFill>
                  <a:srgbClr val="000000"/>
                </a:solidFill>
                <a:latin typeface="Calibri" panose="020F0502020204030204" pitchFamily="34" charset="0"/>
              </a:endParaRPr>
            </a:p>
          </p:txBody>
        </p:sp>
        <p:sp>
          <p:nvSpPr>
            <p:cNvPr id="18" name="Text Box 31"/>
            <p:cNvSpPr txBox="1">
              <a:spLocks noChangeArrowheads="1"/>
            </p:cNvSpPr>
            <p:nvPr/>
          </p:nvSpPr>
          <p:spPr bwMode="auto">
            <a:xfrm>
              <a:off x="2002740" y="4780804"/>
              <a:ext cx="172831" cy="44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800">
                  <a:solidFill>
                    <a:srgbClr val="000000"/>
                  </a:solidFill>
                  <a:latin typeface="Calibri" panose="020F0502020204030204" pitchFamily="34" charset="0"/>
                </a:rPr>
                <a:t>2</a:t>
              </a:r>
            </a:p>
          </p:txBody>
        </p:sp>
        <p:sp>
          <p:nvSpPr>
            <p:cNvPr id="19" name="Text Box 31"/>
            <p:cNvSpPr txBox="1">
              <a:spLocks noChangeArrowheads="1"/>
            </p:cNvSpPr>
            <p:nvPr/>
          </p:nvSpPr>
          <p:spPr bwMode="auto">
            <a:xfrm>
              <a:off x="2283142" y="4772559"/>
              <a:ext cx="329087" cy="44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800">
                  <a:solidFill>
                    <a:srgbClr val="000000"/>
                  </a:solidFill>
                  <a:latin typeface="Calibri" panose="020F0502020204030204" pitchFamily="34" charset="0"/>
                </a:rPr>
                <a:t>H</a:t>
              </a:r>
              <a:r>
                <a:rPr lang="en-US" sz="1800" baseline="30000">
                  <a:solidFill>
                    <a:srgbClr val="000000"/>
                  </a:solidFill>
                  <a:latin typeface="Symbol Std"/>
                  <a:cs typeface="Symbol Std"/>
                </a:rPr>
                <a:t>+</a:t>
              </a:r>
              <a:endParaRPr lang="en-US" sz="1800">
                <a:solidFill>
                  <a:srgbClr val="000000"/>
                </a:solidFill>
                <a:latin typeface="Calibri" panose="020F0502020204030204" pitchFamily="34" charset="0"/>
              </a:endParaRPr>
            </a:p>
          </p:txBody>
        </p:sp>
        <p:sp>
          <p:nvSpPr>
            <p:cNvPr id="20" name="Text Box 31"/>
            <p:cNvSpPr txBox="1">
              <a:spLocks noChangeArrowheads="1"/>
            </p:cNvSpPr>
            <p:nvPr/>
          </p:nvSpPr>
          <p:spPr bwMode="auto">
            <a:xfrm>
              <a:off x="3252351" y="4776840"/>
              <a:ext cx="172831" cy="44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800">
                  <a:solidFill>
                    <a:srgbClr val="000000"/>
                  </a:solidFill>
                  <a:latin typeface="Calibri" panose="020F0502020204030204" pitchFamily="34" charset="0"/>
                </a:rPr>
                <a:t>2</a:t>
              </a:r>
            </a:p>
          </p:txBody>
        </p:sp>
      </p:grpSp>
      <p:sp>
        <p:nvSpPr>
          <p:cNvPr id="4" name="Rectangle 3"/>
          <p:cNvSpPr/>
          <p:nvPr/>
        </p:nvSpPr>
        <p:spPr>
          <a:xfrm>
            <a:off x="3067753" y="1079804"/>
            <a:ext cx="902811" cy="369332"/>
          </a:xfrm>
          <a:prstGeom prst="rect">
            <a:avLst/>
          </a:prstGeom>
        </p:spPr>
        <p:txBody>
          <a:bodyPr wrap="none">
            <a:spAutoFit/>
          </a:bodyPr>
          <a:lstStyle/>
          <a:p>
            <a:r>
              <a:rPr lang="en-US" sz="1800" b="1"/>
              <a:t>NAD</a:t>
            </a:r>
            <a:r>
              <a:rPr lang="en-US" sz="1800" baseline="30000"/>
              <a:t>+</a:t>
            </a:r>
            <a:r>
              <a:rPr lang="en-US" sz="1800"/>
              <a:t>, </a:t>
            </a:r>
          </a:p>
        </p:txBody>
      </p:sp>
      <p:sp>
        <p:nvSpPr>
          <p:cNvPr id="21" name="Rectangle 20"/>
          <p:cNvSpPr/>
          <p:nvPr/>
        </p:nvSpPr>
        <p:spPr>
          <a:xfrm>
            <a:off x="2537680" y="1356581"/>
            <a:ext cx="851515" cy="369332"/>
          </a:xfrm>
          <a:prstGeom prst="rect">
            <a:avLst/>
          </a:prstGeom>
        </p:spPr>
        <p:txBody>
          <a:bodyPr wrap="none">
            <a:spAutoFit/>
          </a:bodyPr>
          <a:lstStyle/>
          <a:p>
            <a:r>
              <a:rPr lang="en-US" sz="1800" b="1"/>
              <a:t>NADH</a:t>
            </a:r>
          </a:p>
        </p:txBody>
      </p:sp>
      <p:cxnSp>
        <p:nvCxnSpPr>
          <p:cNvPr id="23" name="Straight Arrow Connector 22"/>
          <p:cNvCxnSpPr/>
          <p:nvPr/>
        </p:nvCxnSpPr>
        <p:spPr>
          <a:xfrm>
            <a:off x="4475956" y="3844953"/>
            <a:ext cx="1537534"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612CDD8E-604F-1F46-B605-C6BFE13E436F}"/>
              </a:ext>
            </a:extLst>
          </p:cNvPr>
          <p:cNvSpPr>
            <a:spLocks noGrp="1" noChangeArrowheads="1"/>
          </p:cNvSpPr>
          <p:nvPr>
            <p:ph type="title"/>
          </p:nvPr>
        </p:nvSpPr>
        <p:spPr>
          <a:xfrm>
            <a:off x="137429" y="1237115"/>
            <a:ext cx="8945033" cy="780256"/>
          </a:xfrm>
        </p:spPr>
        <p:txBody>
          <a:bodyPr/>
          <a:lstStyle/>
          <a:p>
            <a:pPr marL="297656" indent="-297656"/>
            <a:r>
              <a:rPr lang="en-US" sz="3300" dirty="0"/>
              <a:t>Stages of Cellular Respiration</a:t>
            </a:r>
          </a:p>
        </p:txBody>
      </p:sp>
    </p:spTree>
    <p:extLst>
      <p:ext uri="{BB962C8B-B14F-4D97-AF65-F5344CB8AC3E}">
        <p14:creationId xmlns:p14="http://schemas.microsoft.com/office/powerpoint/2010/main" val="181709135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220786" y="27651"/>
            <a:ext cx="6708775" cy="593380"/>
          </a:xfrm>
        </p:spPr>
        <p:txBody>
          <a:bodyPr/>
          <a:lstStyle/>
          <a:p>
            <a:r>
              <a:rPr lang="en-US" sz="2100" dirty="0"/>
              <a:t>Overview: Cellular respiration occurs in three main stages</a:t>
            </a:r>
          </a:p>
        </p:txBody>
      </p:sp>
      <p:sp>
        <p:nvSpPr>
          <p:cNvPr id="36867" name="Rectangle 3"/>
          <p:cNvSpPr>
            <a:spLocks noGrp="1" noChangeArrowheads="1"/>
          </p:cNvSpPr>
          <p:nvPr>
            <p:ph idx="1"/>
          </p:nvPr>
        </p:nvSpPr>
        <p:spPr>
          <a:xfrm>
            <a:off x="1105850" y="603943"/>
            <a:ext cx="6823710" cy="1879214"/>
          </a:xfrm>
        </p:spPr>
        <p:txBody>
          <a:bodyPr/>
          <a:lstStyle/>
          <a:p>
            <a:r>
              <a:rPr lang="en-US" sz="1800" dirty="0"/>
              <a:t>Cellular respiration consists of a sequence of steps that can be divided into three stages.</a:t>
            </a:r>
          </a:p>
          <a:p>
            <a:pPr lvl="1">
              <a:spcBef>
                <a:spcPts val="0"/>
              </a:spcBef>
            </a:pPr>
            <a:r>
              <a:rPr lang="en-US" sz="1800" dirty="0"/>
              <a:t>Stage 1: Glycolysis (occurs in cytosol)</a:t>
            </a:r>
          </a:p>
          <a:p>
            <a:pPr lvl="1">
              <a:spcBef>
                <a:spcPts val="0"/>
              </a:spcBef>
            </a:pPr>
            <a:r>
              <a:rPr lang="en-US" sz="1800" dirty="0"/>
              <a:t>Stage 2: Pyruvate oxidation and the citric acid cycle     occurs in</a:t>
            </a:r>
          </a:p>
          <a:p>
            <a:pPr lvl="1">
              <a:spcBef>
                <a:spcPts val="0"/>
              </a:spcBef>
            </a:pPr>
            <a:r>
              <a:rPr lang="en-US" sz="1800" dirty="0"/>
              <a:t>Stage 3: Oxidative phosphorylation or ETC                   mitochondria</a:t>
            </a:r>
          </a:p>
        </p:txBody>
      </p:sp>
      <p:cxnSp>
        <p:nvCxnSpPr>
          <p:cNvPr id="5" name="Straight Connector 4"/>
          <p:cNvCxnSpPr/>
          <p:nvPr/>
        </p:nvCxnSpPr>
        <p:spPr>
          <a:xfrm flipV="1">
            <a:off x="1199356" y="650175"/>
            <a:ext cx="6801644" cy="559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Right Brace 2"/>
          <p:cNvSpPr/>
          <p:nvPr/>
        </p:nvSpPr>
        <p:spPr>
          <a:xfrm>
            <a:off x="6372770" y="1504234"/>
            <a:ext cx="190500" cy="71247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ln w="28575">
                <a:solidFill>
                  <a:schemeClr val="tx1"/>
                </a:solidFill>
              </a:ln>
            </a:endParaRPr>
          </a:p>
        </p:txBody>
      </p:sp>
      <p:grpSp>
        <p:nvGrpSpPr>
          <p:cNvPr id="7" name="Group 6"/>
          <p:cNvGrpSpPr/>
          <p:nvPr/>
        </p:nvGrpSpPr>
        <p:grpSpPr>
          <a:xfrm>
            <a:off x="1819496" y="2240076"/>
            <a:ext cx="5561364" cy="2903936"/>
            <a:chOff x="336680" y="899741"/>
            <a:chExt cx="8546592" cy="4964853"/>
          </a:xfrm>
        </p:grpSpPr>
        <p:pic>
          <p:nvPicPr>
            <p:cNvPr id="8" name="Picture 7" descr="06_06_1CellRespOverview-U.jpg"/>
            <p:cNvPicPr>
              <a:picLocks noChangeAspect="1"/>
            </p:cNvPicPr>
            <p:nvPr/>
          </p:nvPicPr>
          <p:blipFill rotWithShape="1">
            <a:blip r:embed="rId3" cstate="email">
              <a:extLst>
                <a:ext uri="{28A0092B-C50C-407E-A947-70E740481C1C}">
                  <a14:useLocalDpi xmlns:a14="http://schemas.microsoft.com/office/drawing/2010/main" val="0"/>
                </a:ext>
              </a:extLst>
            </a:blip>
            <a:srcRect b="3043"/>
            <a:stretch/>
          </p:blipFill>
          <p:spPr>
            <a:xfrm>
              <a:off x="336680" y="899741"/>
              <a:ext cx="8546592" cy="4964853"/>
            </a:xfrm>
            <a:prstGeom prst="rect">
              <a:avLst/>
            </a:prstGeom>
          </p:spPr>
        </p:pic>
        <p:sp>
          <p:nvSpPr>
            <p:cNvPr id="9" name="Text Box 31"/>
            <p:cNvSpPr txBox="1">
              <a:spLocks noChangeArrowheads="1"/>
            </p:cNvSpPr>
            <p:nvPr/>
          </p:nvSpPr>
          <p:spPr bwMode="auto">
            <a:xfrm>
              <a:off x="3465027" y="1923147"/>
              <a:ext cx="1515030" cy="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38">
                  <a:solidFill>
                    <a:srgbClr val="000000"/>
                  </a:solidFill>
                  <a:latin typeface="Calibri" panose="020F0502020204030204" pitchFamily="34" charset="0"/>
                </a:rPr>
                <a:t>Electrons carried by</a:t>
              </a:r>
            </a:p>
          </p:txBody>
        </p:sp>
        <p:sp>
          <p:nvSpPr>
            <p:cNvPr id="20" name="Text Box 31"/>
            <p:cNvSpPr txBox="1">
              <a:spLocks noChangeArrowheads="1"/>
            </p:cNvSpPr>
            <p:nvPr/>
          </p:nvSpPr>
          <p:spPr bwMode="auto">
            <a:xfrm>
              <a:off x="1814446" y="5106610"/>
              <a:ext cx="1418955" cy="55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50">
                  <a:solidFill>
                    <a:srgbClr val="000000"/>
                  </a:solidFill>
                  <a:latin typeface="Calibri" panose="020F0502020204030204" pitchFamily="34" charset="0"/>
                </a:rPr>
                <a:t>Substrate-level</a:t>
              </a:r>
              <a:br>
                <a:rPr lang="en-US" sz="1050">
                  <a:solidFill>
                    <a:srgbClr val="000000"/>
                  </a:solidFill>
                  <a:latin typeface="Calibri" panose="020F0502020204030204" pitchFamily="34" charset="0"/>
                </a:rPr>
              </a:br>
              <a:r>
                <a:rPr lang="en-US" sz="1050">
                  <a:solidFill>
                    <a:srgbClr val="000000"/>
                  </a:solidFill>
                  <a:latin typeface="Calibri" panose="020F0502020204030204" pitchFamily="34" charset="0"/>
                </a:rPr>
                <a:t>phosphorylation</a:t>
              </a:r>
            </a:p>
          </p:txBody>
        </p:sp>
        <p:sp>
          <p:nvSpPr>
            <p:cNvPr id="21" name="Text Box 31"/>
            <p:cNvSpPr txBox="1">
              <a:spLocks noChangeArrowheads="1"/>
            </p:cNvSpPr>
            <p:nvPr/>
          </p:nvSpPr>
          <p:spPr bwMode="auto">
            <a:xfrm>
              <a:off x="4963629" y="5115078"/>
              <a:ext cx="1418955" cy="55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50">
                  <a:solidFill>
                    <a:srgbClr val="000000"/>
                  </a:solidFill>
                  <a:latin typeface="Calibri" panose="020F0502020204030204" pitchFamily="34" charset="0"/>
                </a:rPr>
                <a:t>Substrate-level</a:t>
              </a:r>
              <a:br>
                <a:rPr lang="en-US" sz="1050">
                  <a:solidFill>
                    <a:srgbClr val="000000"/>
                  </a:solidFill>
                  <a:latin typeface="Calibri" panose="020F0502020204030204" pitchFamily="34" charset="0"/>
                </a:rPr>
              </a:br>
              <a:r>
                <a:rPr lang="en-US" sz="1050">
                  <a:solidFill>
                    <a:srgbClr val="000000"/>
                  </a:solidFill>
                  <a:latin typeface="Calibri" panose="020F0502020204030204" pitchFamily="34" charset="0"/>
                </a:rPr>
                <a:t>phosphorylation</a:t>
              </a:r>
            </a:p>
          </p:txBody>
        </p:sp>
        <p:sp>
          <p:nvSpPr>
            <p:cNvPr id="22" name="Text Box 31"/>
            <p:cNvSpPr txBox="1">
              <a:spLocks noChangeArrowheads="1"/>
            </p:cNvSpPr>
            <p:nvPr/>
          </p:nvSpPr>
          <p:spPr bwMode="auto">
            <a:xfrm>
              <a:off x="7376642" y="5106617"/>
              <a:ext cx="1418955" cy="55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50">
                  <a:solidFill>
                    <a:srgbClr val="000000"/>
                  </a:solidFill>
                  <a:latin typeface="Calibri" panose="020F0502020204030204" pitchFamily="34" charset="0"/>
                </a:rPr>
                <a:t>Oxidative</a:t>
              </a:r>
              <a:br>
                <a:rPr lang="en-US" sz="1050">
                  <a:solidFill>
                    <a:srgbClr val="000000"/>
                  </a:solidFill>
                  <a:latin typeface="Calibri" panose="020F0502020204030204" pitchFamily="34" charset="0"/>
                </a:rPr>
              </a:br>
              <a:r>
                <a:rPr lang="en-US" sz="1050">
                  <a:solidFill>
                    <a:srgbClr val="000000"/>
                  </a:solidFill>
                  <a:latin typeface="Calibri" panose="020F0502020204030204" pitchFamily="34" charset="0"/>
                </a:rPr>
                <a:t>phosphorylation</a:t>
              </a:r>
            </a:p>
          </p:txBody>
        </p:sp>
      </p:grpSp>
      <p:sp>
        <p:nvSpPr>
          <p:cNvPr id="26" name="Text Box 31"/>
          <p:cNvSpPr txBox="1">
            <a:spLocks noChangeArrowheads="1"/>
          </p:cNvSpPr>
          <p:nvPr/>
        </p:nvSpPr>
        <p:spPr bwMode="auto">
          <a:xfrm>
            <a:off x="2170322" y="2963606"/>
            <a:ext cx="77764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500">
                <a:latin typeface="Calibri" panose="020F0502020204030204" pitchFamily="34" charset="0"/>
              </a:rPr>
              <a:t>Glycolysis</a:t>
            </a:r>
            <a:endParaRPr lang="en-US" sz="1050">
              <a:latin typeface="Calibri" panose="020F0502020204030204" pitchFamily="34" charset="0"/>
            </a:endParaRPr>
          </a:p>
        </p:txBody>
      </p:sp>
      <p:sp>
        <p:nvSpPr>
          <p:cNvPr id="27" name="Text Box 31"/>
          <p:cNvSpPr txBox="1">
            <a:spLocks noChangeArrowheads="1"/>
          </p:cNvSpPr>
          <p:nvPr/>
        </p:nvSpPr>
        <p:spPr bwMode="auto">
          <a:xfrm>
            <a:off x="1893817" y="3393304"/>
            <a:ext cx="442429"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50">
                <a:solidFill>
                  <a:srgbClr val="FFFFFF"/>
                </a:solidFill>
                <a:latin typeface="Calibri" panose="020F0502020204030204" pitchFamily="34" charset="0"/>
              </a:rPr>
              <a:t>Glucose</a:t>
            </a:r>
          </a:p>
        </p:txBody>
      </p:sp>
      <p:sp>
        <p:nvSpPr>
          <p:cNvPr id="28" name="Text Box 31"/>
          <p:cNvSpPr txBox="1">
            <a:spLocks noChangeArrowheads="1"/>
          </p:cNvSpPr>
          <p:nvPr/>
        </p:nvSpPr>
        <p:spPr bwMode="auto">
          <a:xfrm>
            <a:off x="2714712" y="3393304"/>
            <a:ext cx="500137"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50">
                <a:solidFill>
                  <a:srgbClr val="FFFFFF"/>
                </a:solidFill>
                <a:latin typeface="Calibri" panose="020F0502020204030204" pitchFamily="34" charset="0"/>
              </a:rPr>
              <a:t>Pyruvate</a:t>
            </a:r>
          </a:p>
        </p:txBody>
      </p:sp>
      <p:sp>
        <p:nvSpPr>
          <p:cNvPr id="29" name="Text Box 31"/>
          <p:cNvSpPr txBox="1">
            <a:spLocks noChangeArrowheads="1"/>
          </p:cNvSpPr>
          <p:nvPr/>
        </p:nvSpPr>
        <p:spPr bwMode="auto">
          <a:xfrm>
            <a:off x="2692674" y="4101459"/>
            <a:ext cx="590611"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C</a:t>
            </a:r>
            <a:r>
              <a:rPr lang="en-US" sz="1200">
                <a:solidFill>
                  <a:srgbClr val="000000"/>
                </a:solidFill>
                <a:latin typeface="Calibri" panose="020F0502020204030204" pitchFamily="34" charset="0"/>
              </a:rPr>
              <a:t>YTOSOL</a:t>
            </a:r>
          </a:p>
        </p:txBody>
      </p:sp>
      <p:sp>
        <p:nvSpPr>
          <p:cNvPr id="30" name="Text Box 31"/>
          <p:cNvSpPr txBox="1">
            <a:spLocks noChangeArrowheads="1"/>
          </p:cNvSpPr>
          <p:nvPr/>
        </p:nvSpPr>
        <p:spPr bwMode="auto">
          <a:xfrm>
            <a:off x="2450261" y="4774953"/>
            <a:ext cx="205184"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75">
                <a:solidFill>
                  <a:srgbClr val="000000"/>
                </a:solidFill>
                <a:latin typeface="Calibri" panose="020F0502020204030204" pitchFamily="34" charset="0"/>
              </a:rPr>
              <a:t>ATP</a:t>
            </a:r>
          </a:p>
        </p:txBody>
      </p:sp>
      <p:sp>
        <p:nvSpPr>
          <p:cNvPr id="31" name="Text Box 31"/>
          <p:cNvSpPr txBox="1">
            <a:spLocks noChangeArrowheads="1"/>
          </p:cNvSpPr>
          <p:nvPr/>
        </p:nvSpPr>
        <p:spPr bwMode="auto">
          <a:xfrm>
            <a:off x="3453009" y="3319022"/>
            <a:ext cx="54983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050">
                <a:solidFill>
                  <a:srgbClr val="FFFFFF"/>
                </a:solidFill>
                <a:latin typeface="Calibri" panose="020F0502020204030204" pitchFamily="34" charset="0"/>
              </a:rPr>
              <a:t>Pyruvate</a:t>
            </a:r>
            <a:br>
              <a:rPr lang="en-US" sz="1050">
                <a:solidFill>
                  <a:srgbClr val="FFFFFF"/>
                </a:solidFill>
                <a:latin typeface="Calibri" panose="020F0502020204030204" pitchFamily="34" charset="0"/>
              </a:rPr>
            </a:br>
            <a:r>
              <a:rPr lang="en-US" sz="1050">
                <a:solidFill>
                  <a:srgbClr val="FFFFFF"/>
                </a:solidFill>
                <a:latin typeface="Calibri" panose="020F0502020204030204" pitchFamily="34" charset="0"/>
              </a:rPr>
              <a:t>Oxidation</a:t>
            </a:r>
          </a:p>
        </p:txBody>
      </p:sp>
      <p:sp>
        <p:nvSpPr>
          <p:cNvPr id="32" name="Text Box 31"/>
          <p:cNvSpPr txBox="1">
            <a:spLocks noChangeArrowheads="1"/>
          </p:cNvSpPr>
          <p:nvPr/>
        </p:nvSpPr>
        <p:spPr bwMode="auto">
          <a:xfrm>
            <a:off x="3419911" y="4096509"/>
            <a:ext cx="10387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M</a:t>
            </a:r>
            <a:r>
              <a:rPr lang="en-US" sz="1050">
                <a:solidFill>
                  <a:srgbClr val="000000"/>
                </a:solidFill>
                <a:latin typeface="Calibri" panose="020F0502020204030204" pitchFamily="34" charset="0"/>
              </a:rPr>
              <a:t>ITOCHONDRION</a:t>
            </a:r>
          </a:p>
        </p:txBody>
      </p:sp>
      <p:sp>
        <p:nvSpPr>
          <p:cNvPr id="33" name="Text Box 31"/>
          <p:cNvSpPr txBox="1">
            <a:spLocks noChangeArrowheads="1"/>
          </p:cNvSpPr>
          <p:nvPr/>
        </p:nvSpPr>
        <p:spPr bwMode="auto">
          <a:xfrm>
            <a:off x="4303581" y="3339676"/>
            <a:ext cx="64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200">
                <a:solidFill>
                  <a:schemeClr val="bg1"/>
                </a:solidFill>
                <a:latin typeface="Calibri" panose="020F0502020204030204" pitchFamily="34" charset="0"/>
              </a:rPr>
              <a:t>Citric Acid</a:t>
            </a:r>
            <a:br>
              <a:rPr lang="en-US" sz="1200">
                <a:solidFill>
                  <a:schemeClr val="bg1"/>
                </a:solidFill>
                <a:latin typeface="Calibri" panose="020F0502020204030204" pitchFamily="34" charset="0"/>
              </a:rPr>
            </a:br>
            <a:r>
              <a:rPr lang="en-US" sz="1200">
                <a:solidFill>
                  <a:schemeClr val="bg1"/>
                </a:solidFill>
                <a:latin typeface="Calibri" panose="020F0502020204030204" pitchFamily="34" charset="0"/>
              </a:rPr>
              <a:t>Cycle</a:t>
            </a:r>
          </a:p>
        </p:txBody>
      </p:sp>
      <p:sp>
        <p:nvSpPr>
          <p:cNvPr id="34" name="Text Box 31"/>
          <p:cNvSpPr txBox="1">
            <a:spLocks noChangeArrowheads="1"/>
          </p:cNvSpPr>
          <p:nvPr/>
        </p:nvSpPr>
        <p:spPr bwMode="auto">
          <a:xfrm>
            <a:off x="4516271" y="4770000"/>
            <a:ext cx="205184"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75">
                <a:solidFill>
                  <a:srgbClr val="000000"/>
                </a:solidFill>
                <a:latin typeface="Calibri" panose="020F0502020204030204" pitchFamily="34" charset="0"/>
              </a:rPr>
              <a:t>ATP</a:t>
            </a:r>
          </a:p>
        </p:txBody>
      </p:sp>
      <p:sp>
        <p:nvSpPr>
          <p:cNvPr id="35" name="Text Box 31"/>
          <p:cNvSpPr txBox="1">
            <a:spLocks noChangeArrowheads="1"/>
          </p:cNvSpPr>
          <p:nvPr/>
        </p:nvSpPr>
        <p:spPr bwMode="auto">
          <a:xfrm>
            <a:off x="5480750" y="3179014"/>
            <a:ext cx="1070807" cy="5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0000"/>
              </a:lnSpc>
            </a:pPr>
            <a:r>
              <a:rPr lang="en-US" sz="1050">
                <a:solidFill>
                  <a:schemeClr val="bg1"/>
                </a:solidFill>
                <a:latin typeface="Calibri" panose="020F0502020204030204" pitchFamily="34" charset="0"/>
              </a:rPr>
              <a:t>Oxidative</a:t>
            </a:r>
            <a:br>
              <a:rPr lang="en-US" sz="1050">
                <a:solidFill>
                  <a:schemeClr val="bg1"/>
                </a:solidFill>
                <a:latin typeface="Calibri" panose="020F0502020204030204" pitchFamily="34" charset="0"/>
              </a:rPr>
            </a:br>
            <a:r>
              <a:rPr lang="en-US" sz="1050">
                <a:solidFill>
                  <a:schemeClr val="bg1"/>
                </a:solidFill>
                <a:latin typeface="Calibri" panose="020F0502020204030204" pitchFamily="34" charset="0"/>
              </a:rPr>
              <a:t>Phosphorylation</a:t>
            </a:r>
            <a:br>
              <a:rPr lang="en-US" sz="1050">
                <a:solidFill>
                  <a:schemeClr val="bg1"/>
                </a:solidFill>
                <a:latin typeface="Calibri" panose="020F0502020204030204" pitchFamily="34" charset="0"/>
              </a:rPr>
            </a:br>
            <a:r>
              <a:rPr lang="en-US" sz="1050">
                <a:solidFill>
                  <a:schemeClr val="bg1"/>
                </a:solidFill>
                <a:latin typeface="Calibri" panose="020F0502020204030204" pitchFamily="34" charset="0"/>
              </a:rPr>
              <a:t>(Electron transport</a:t>
            </a:r>
            <a:br>
              <a:rPr lang="en-US" sz="1050">
                <a:solidFill>
                  <a:schemeClr val="bg1"/>
                </a:solidFill>
                <a:latin typeface="Calibri" panose="020F0502020204030204" pitchFamily="34" charset="0"/>
              </a:rPr>
            </a:br>
            <a:r>
              <a:rPr lang="en-US" sz="1050">
                <a:solidFill>
                  <a:schemeClr val="bg1"/>
                </a:solidFill>
                <a:latin typeface="Calibri" panose="020F0502020204030204" pitchFamily="34" charset="0"/>
              </a:rPr>
              <a:t>and chemiosmosis)</a:t>
            </a:r>
          </a:p>
        </p:txBody>
      </p:sp>
      <p:sp>
        <p:nvSpPr>
          <p:cNvPr id="36" name="Text Box 31"/>
          <p:cNvSpPr txBox="1">
            <a:spLocks noChangeArrowheads="1"/>
          </p:cNvSpPr>
          <p:nvPr/>
        </p:nvSpPr>
        <p:spPr bwMode="auto">
          <a:xfrm>
            <a:off x="5965238" y="4641247"/>
            <a:ext cx="237244"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25">
                <a:solidFill>
                  <a:srgbClr val="000000"/>
                </a:solidFill>
                <a:latin typeface="Calibri" panose="020F0502020204030204" pitchFamily="34" charset="0"/>
              </a:rPr>
              <a:t>ATP</a:t>
            </a:r>
          </a:p>
        </p:txBody>
      </p:sp>
      <p:sp>
        <p:nvSpPr>
          <p:cNvPr id="37" name="Text Box 31"/>
          <p:cNvSpPr txBox="1">
            <a:spLocks noChangeArrowheads="1"/>
          </p:cNvSpPr>
          <p:nvPr/>
        </p:nvSpPr>
        <p:spPr bwMode="auto">
          <a:xfrm>
            <a:off x="4934981" y="2853522"/>
            <a:ext cx="301365" cy="14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38">
                <a:solidFill>
                  <a:srgbClr val="000000"/>
                </a:solidFill>
                <a:latin typeface="Calibri" panose="020F0502020204030204" pitchFamily="34" charset="0"/>
              </a:rPr>
              <a:t>NADH</a:t>
            </a:r>
          </a:p>
        </p:txBody>
      </p:sp>
      <p:sp>
        <p:nvSpPr>
          <p:cNvPr id="38" name="Text Box 31"/>
          <p:cNvSpPr txBox="1">
            <a:spLocks noChangeArrowheads="1"/>
          </p:cNvSpPr>
          <p:nvPr/>
        </p:nvSpPr>
        <p:spPr bwMode="auto">
          <a:xfrm>
            <a:off x="5370223" y="2858473"/>
            <a:ext cx="317395" cy="14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38">
                <a:solidFill>
                  <a:srgbClr val="000000"/>
                </a:solidFill>
                <a:latin typeface="Calibri" panose="020F0502020204030204" pitchFamily="34" charset="0"/>
              </a:rPr>
              <a:t>FADH</a:t>
            </a:r>
            <a:r>
              <a:rPr lang="en-US" sz="938" baseline="-25000">
                <a:solidFill>
                  <a:srgbClr val="000000"/>
                </a:solidFill>
                <a:latin typeface="Calibri" panose="020F0502020204030204" pitchFamily="34" charset="0"/>
              </a:rPr>
              <a:t>2</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arn(inVertical)">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arn(inVertical)">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barn(inVertical)">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barn(inVertical)">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barn(inVertical)">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500" fill="hold"/>
                                        <p:tgtEl>
                                          <p:spTgt spid="34"/>
                                        </p:tgtEl>
                                        <p:attrNameLst>
                                          <p:attrName>ppt_x</p:attrName>
                                        </p:attrNameLst>
                                      </p:cBhvr>
                                      <p:tavLst>
                                        <p:tav tm="0">
                                          <p:val>
                                            <p:strVal val="#ppt_x"/>
                                          </p:val>
                                        </p:tav>
                                        <p:tav tm="100000">
                                          <p:val>
                                            <p:strVal val="#ppt_x"/>
                                          </p:val>
                                        </p:tav>
                                      </p:tavLst>
                                    </p:anim>
                                    <p:anim calcmode="lin" valueType="num">
                                      <p:cBhvr additive="base">
                                        <p:cTn id="4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additive="base">
                                        <p:cTn id="54" dur="500" fill="hold"/>
                                        <p:tgtEl>
                                          <p:spTgt spid="37"/>
                                        </p:tgtEl>
                                        <p:attrNameLst>
                                          <p:attrName>ppt_x</p:attrName>
                                        </p:attrNameLst>
                                      </p:cBhvr>
                                      <p:tavLst>
                                        <p:tav tm="0">
                                          <p:val>
                                            <p:strVal val="#ppt_x"/>
                                          </p:val>
                                        </p:tav>
                                        <p:tav tm="100000">
                                          <p:val>
                                            <p:strVal val="#ppt_x"/>
                                          </p:val>
                                        </p:tav>
                                      </p:tavLst>
                                    </p:anim>
                                    <p:anim calcmode="lin" valueType="num">
                                      <p:cBhvr additive="base">
                                        <p:cTn id="5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8"/>
                                        </p:tgtEl>
                                        <p:attrNameLst>
                                          <p:attrName>style.visibility</p:attrName>
                                        </p:attrNameLst>
                                      </p:cBhvr>
                                      <p:to>
                                        <p:strVal val="visible"/>
                                      </p:to>
                                    </p:set>
                                    <p:anim calcmode="lin" valueType="num">
                                      <p:cBhvr additive="base">
                                        <p:cTn id="60" dur="500" fill="hold"/>
                                        <p:tgtEl>
                                          <p:spTgt spid="38"/>
                                        </p:tgtEl>
                                        <p:attrNameLst>
                                          <p:attrName>ppt_x</p:attrName>
                                        </p:attrNameLst>
                                      </p:cBhvr>
                                      <p:tavLst>
                                        <p:tav tm="0">
                                          <p:val>
                                            <p:strVal val="#ppt_x"/>
                                          </p:val>
                                        </p:tav>
                                        <p:tav tm="100000">
                                          <p:val>
                                            <p:strVal val="#ppt_x"/>
                                          </p:val>
                                        </p:tav>
                                      </p:tavLst>
                                    </p:anim>
                                    <p:anim calcmode="lin" valueType="num">
                                      <p:cBhvr additive="base">
                                        <p:cTn id="61"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barn(inVertical)">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500" fill="hold"/>
                                        <p:tgtEl>
                                          <p:spTgt spid="36"/>
                                        </p:tgtEl>
                                        <p:attrNameLst>
                                          <p:attrName>ppt_x</p:attrName>
                                        </p:attrNameLst>
                                      </p:cBhvr>
                                      <p:tavLst>
                                        <p:tav tm="0">
                                          <p:val>
                                            <p:strVal val="#ppt_x"/>
                                          </p:val>
                                        </p:tav>
                                        <p:tav tm="100000">
                                          <p:val>
                                            <p:strVal val="#ppt_x"/>
                                          </p:val>
                                        </p:tav>
                                      </p:tavLst>
                                    </p:anim>
                                    <p:anim calcmode="lin" valueType="num">
                                      <p:cBhvr additive="base">
                                        <p:cTn id="7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6867">
                                            <p:txEl>
                                              <p:pRg st="1" end="1"/>
                                            </p:txEl>
                                          </p:spTgt>
                                        </p:tgtEl>
                                        <p:attrNameLst>
                                          <p:attrName>style.visibility</p:attrName>
                                        </p:attrNameLst>
                                      </p:cBhvr>
                                      <p:to>
                                        <p:strVal val="visible"/>
                                      </p:to>
                                    </p:set>
                                    <p:animEffect transition="in" filter="fade">
                                      <p:cBhvr>
                                        <p:cTn id="77" dur="500"/>
                                        <p:tgtEl>
                                          <p:spTgt spid="36867">
                                            <p:txEl>
                                              <p:pRg st="1" end="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6867">
                                            <p:txEl>
                                              <p:pRg st="2" end="2"/>
                                            </p:txEl>
                                          </p:spTgt>
                                        </p:tgtEl>
                                        <p:attrNameLst>
                                          <p:attrName>style.visibility</p:attrName>
                                        </p:attrNameLst>
                                      </p:cBhvr>
                                      <p:to>
                                        <p:strVal val="visible"/>
                                      </p:to>
                                    </p:set>
                                    <p:animEffect transition="in" filter="fade">
                                      <p:cBhvr>
                                        <p:cTn id="82" dur="500"/>
                                        <p:tgtEl>
                                          <p:spTgt spid="36867">
                                            <p:txEl>
                                              <p:pRg st="2" end="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6867">
                                            <p:txEl>
                                              <p:pRg st="3" end="3"/>
                                            </p:txEl>
                                          </p:spTgt>
                                        </p:tgtEl>
                                        <p:attrNameLst>
                                          <p:attrName>style.visibility</p:attrName>
                                        </p:attrNameLst>
                                      </p:cBhvr>
                                      <p:to>
                                        <p:strVal val="visible"/>
                                      </p:to>
                                    </p:set>
                                    <p:animEffect transition="in" filter="fade">
                                      <p:cBhvr>
                                        <p:cTn id="87" dur="500"/>
                                        <p:tgtEl>
                                          <p:spTgt spid="368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34" grpId="0"/>
      <p:bldP spid="35" grpId="0"/>
      <p:bldP spid="36" grpId="0"/>
      <p:bldP spid="37"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242219" y="106958"/>
            <a:ext cx="6708775" cy="596068"/>
          </a:xfrm>
        </p:spPr>
        <p:txBody>
          <a:bodyPr/>
          <a:lstStyle/>
          <a:p>
            <a:r>
              <a:rPr lang="en-US" sz="2100" dirty="0"/>
              <a:t>Glycolysis harvests chemical energy by oxidizing glucose to pyruvate</a:t>
            </a:r>
          </a:p>
        </p:txBody>
      </p:sp>
      <p:sp>
        <p:nvSpPr>
          <p:cNvPr id="43011" name="Rectangle 3"/>
          <p:cNvSpPr>
            <a:spLocks noGrp="1" noChangeArrowheads="1"/>
          </p:cNvSpPr>
          <p:nvPr>
            <p:ph idx="1"/>
          </p:nvPr>
        </p:nvSpPr>
        <p:spPr>
          <a:xfrm>
            <a:off x="1143001" y="845901"/>
            <a:ext cx="3441582" cy="3955235"/>
          </a:xfrm>
        </p:spPr>
        <p:txBody>
          <a:bodyPr/>
          <a:lstStyle/>
          <a:p>
            <a:pPr marL="0" indent="0">
              <a:buNone/>
            </a:pPr>
            <a:r>
              <a:rPr lang="en-US" sz="1800"/>
              <a:t>In </a:t>
            </a:r>
            <a:r>
              <a:rPr lang="en-US" sz="1800" b="1"/>
              <a:t>glycolysis</a:t>
            </a:r>
            <a:r>
              <a:rPr lang="en-US" sz="1800"/>
              <a:t>:</a:t>
            </a:r>
          </a:p>
          <a:p>
            <a:pPr marL="205740" lvl="1"/>
            <a:r>
              <a:rPr lang="en-US" sz="1800"/>
              <a:t>a single molecule of glucose is enzymatically ______in half through a series of steps</a:t>
            </a:r>
          </a:p>
          <a:p>
            <a:pPr marL="205740" lvl="1"/>
            <a:r>
              <a:rPr lang="en-US" sz="1800"/>
              <a:t>two molecules of _____________    are produced</a:t>
            </a:r>
          </a:p>
          <a:p>
            <a:pPr marL="205740" lvl="1"/>
            <a:r>
              <a:rPr lang="en-US" sz="1800"/>
              <a:t>two molecules of NAD</a:t>
            </a:r>
            <a:r>
              <a:rPr lang="en-US" sz="1800" baseline="30000"/>
              <a:t>+</a:t>
            </a:r>
            <a:r>
              <a:rPr lang="en-US" sz="1800"/>
              <a:t> are _____________to two molecules of__________</a:t>
            </a:r>
          </a:p>
          <a:p>
            <a:pPr marL="205740" lvl="1"/>
            <a:r>
              <a:rPr lang="en-US" sz="1800"/>
              <a:t>there is a _____gain of _________molecules of ATP (produced by substrate level phosphorylation).</a:t>
            </a:r>
          </a:p>
        </p:txBody>
      </p:sp>
      <p:cxnSp>
        <p:nvCxnSpPr>
          <p:cNvPr id="5" name="Straight Connector 4"/>
          <p:cNvCxnSpPr/>
          <p:nvPr/>
        </p:nvCxnSpPr>
        <p:spPr>
          <a:xfrm flipV="1">
            <a:off x="1195783" y="769761"/>
            <a:ext cx="6801644" cy="559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5168566" y="853300"/>
            <a:ext cx="2491740" cy="4290200"/>
            <a:chOff x="2910840" y="137160"/>
            <a:chExt cx="3322320" cy="6424507"/>
          </a:xfrm>
        </p:grpSpPr>
        <p:pic>
          <p:nvPicPr>
            <p:cNvPr id="8" name="Picture 7" descr="06_07aGlycolysisOverview-U.jpg"/>
            <p:cNvPicPr>
              <a:picLocks noChangeAspect="1"/>
            </p:cNvPicPr>
            <p:nvPr/>
          </p:nvPicPr>
          <p:blipFill rotWithShape="1">
            <a:blip r:embed="rId3" cstate="email">
              <a:extLst>
                <a:ext uri="{28A0092B-C50C-407E-A947-70E740481C1C}">
                  <a14:useLocalDpi xmlns:a14="http://schemas.microsoft.com/office/drawing/2010/main" val="0"/>
                </a:ext>
              </a:extLst>
            </a:blip>
            <a:srcRect b="2418"/>
            <a:stretch/>
          </p:blipFill>
          <p:spPr>
            <a:xfrm>
              <a:off x="2910840" y="137160"/>
              <a:ext cx="3322320" cy="6424507"/>
            </a:xfrm>
            <a:prstGeom prst="rect">
              <a:avLst/>
            </a:prstGeom>
          </p:spPr>
        </p:pic>
        <p:sp>
          <p:nvSpPr>
            <p:cNvPr id="9" name="Text Box 31"/>
            <p:cNvSpPr txBox="1">
              <a:spLocks noChangeArrowheads="1"/>
            </p:cNvSpPr>
            <p:nvPr/>
          </p:nvSpPr>
          <p:spPr bwMode="auto">
            <a:xfrm>
              <a:off x="4057696" y="898683"/>
              <a:ext cx="755507" cy="31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Glucose</a:t>
              </a:r>
            </a:p>
          </p:txBody>
        </p:sp>
        <p:sp>
          <p:nvSpPr>
            <p:cNvPr id="10" name="Text Box 31"/>
            <p:cNvSpPr txBox="1">
              <a:spLocks noChangeArrowheads="1"/>
            </p:cNvSpPr>
            <p:nvPr/>
          </p:nvSpPr>
          <p:spPr bwMode="auto">
            <a:xfrm>
              <a:off x="3261831" y="1686084"/>
              <a:ext cx="574944" cy="31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2 ADP</a:t>
              </a:r>
            </a:p>
          </p:txBody>
        </p:sp>
        <p:sp>
          <p:nvSpPr>
            <p:cNvPr id="11" name="Text Box 31"/>
            <p:cNvSpPr txBox="1">
              <a:spLocks noChangeArrowheads="1"/>
            </p:cNvSpPr>
            <p:nvPr/>
          </p:nvSpPr>
          <p:spPr bwMode="auto">
            <a:xfrm>
              <a:off x="3922231" y="5970218"/>
              <a:ext cx="1014979" cy="31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2 Pyruvate</a:t>
              </a:r>
            </a:p>
          </p:txBody>
        </p:sp>
        <p:sp>
          <p:nvSpPr>
            <p:cNvPr id="12" name="Text Box 31"/>
            <p:cNvSpPr txBox="1">
              <a:spLocks noChangeArrowheads="1"/>
            </p:cNvSpPr>
            <p:nvPr/>
          </p:nvSpPr>
          <p:spPr bwMode="auto">
            <a:xfrm>
              <a:off x="3634363" y="3760418"/>
              <a:ext cx="355995" cy="31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ATP</a:t>
              </a:r>
            </a:p>
          </p:txBody>
        </p:sp>
        <p:sp>
          <p:nvSpPr>
            <p:cNvPr id="13" name="Text Box 31"/>
            <p:cNvSpPr txBox="1">
              <a:spLocks noChangeArrowheads="1"/>
            </p:cNvSpPr>
            <p:nvPr/>
          </p:nvSpPr>
          <p:spPr bwMode="auto">
            <a:xfrm>
              <a:off x="3160228" y="3802750"/>
              <a:ext cx="117555" cy="31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2</a:t>
              </a:r>
            </a:p>
          </p:txBody>
        </p:sp>
        <p:sp>
          <p:nvSpPr>
            <p:cNvPr id="14" name="Text Box 31"/>
            <p:cNvSpPr txBox="1">
              <a:spLocks noChangeArrowheads="1"/>
            </p:cNvSpPr>
            <p:nvPr/>
          </p:nvSpPr>
          <p:spPr bwMode="auto">
            <a:xfrm>
              <a:off x="5251496" y="3337085"/>
              <a:ext cx="581356" cy="31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NADH</a:t>
              </a:r>
            </a:p>
          </p:txBody>
        </p:sp>
        <p:sp>
          <p:nvSpPr>
            <p:cNvPr id="15" name="Text Box 31"/>
            <p:cNvSpPr txBox="1">
              <a:spLocks noChangeArrowheads="1"/>
            </p:cNvSpPr>
            <p:nvPr/>
          </p:nvSpPr>
          <p:spPr bwMode="auto">
            <a:xfrm>
              <a:off x="5302297" y="1965483"/>
              <a:ext cx="512961" cy="31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NAD</a:t>
              </a:r>
              <a:r>
                <a:rPr lang="en-US" sz="1350" baseline="30000">
                  <a:solidFill>
                    <a:srgbClr val="000000"/>
                  </a:solidFill>
                  <a:latin typeface="Symbol Std"/>
                  <a:cs typeface="Symbol Std"/>
                </a:rPr>
                <a:t>+</a:t>
              </a:r>
            </a:p>
          </p:txBody>
        </p:sp>
        <p:sp>
          <p:nvSpPr>
            <p:cNvPr id="16" name="Text Box 31"/>
            <p:cNvSpPr txBox="1">
              <a:spLocks noChangeArrowheads="1"/>
            </p:cNvSpPr>
            <p:nvPr/>
          </p:nvSpPr>
          <p:spPr bwMode="auto">
            <a:xfrm>
              <a:off x="5344631" y="3845085"/>
              <a:ext cx="506549" cy="31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Symbol Std"/>
                  <a:cs typeface="Symbol Std"/>
                </a:rPr>
                <a:t>+</a:t>
              </a:r>
              <a:r>
                <a:rPr lang="en-US" sz="1350">
                  <a:solidFill>
                    <a:srgbClr val="000000"/>
                  </a:solidFill>
                  <a:latin typeface="Calibri" panose="020F0502020204030204" pitchFamily="34" charset="0"/>
                </a:rPr>
                <a:t>2 H</a:t>
              </a:r>
              <a:r>
                <a:rPr lang="en-US" sz="1350" baseline="30000">
                  <a:solidFill>
                    <a:srgbClr val="000000"/>
                  </a:solidFill>
                  <a:latin typeface="Symbol Std"/>
                  <a:cs typeface="Symbol Std"/>
                </a:rPr>
                <a:t>+</a:t>
              </a:r>
            </a:p>
          </p:txBody>
        </p:sp>
        <p:sp>
          <p:nvSpPr>
            <p:cNvPr id="17" name="Text Box 31"/>
            <p:cNvSpPr txBox="1">
              <a:spLocks noChangeArrowheads="1"/>
            </p:cNvSpPr>
            <p:nvPr/>
          </p:nvSpPr>
          <p:spPr bwMode="auto">
            <a:xfrm>
              <a:off x="3287229" y="2151753"/>
              <a:ext cx="232971" cy="31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Symbol Std"/>
                  <a:cs typeface="Symbol Std"/>
                </a:rPr>
                <a:t>+</a:t>
              </a:r>
              <a:r>
                <a:rPr lang="en-US" sz="1350">
                  <a:solidFill>
                    <a:srgbClr val="000000"/>
                  </a:solidFill>
                  <a:latin typeface="Calibri" panose="020F0502020204030204" pitchFamily="34" charset="0"/>
                </a:rPr>
                <a:t>2</a:t>
              </a:r>
              <a:endParaRPr lang="en-US" sz="1350" baseline="30000">
                <a:solidFill>
                  <a:srgbClr val="000000"/>
                </a:solidFill>
                <a:latin typeface="Symbol Std"/>
                <a:cs typeface="Symbol Std"/>
              </a:endParaRPr>
            </a:p>
          </p:txBody>
        </p:sp>
        <p:sp>
          <p:nvSpPr>
            <p:cNvPr id="18" name="Text Box 31"/>
            <p:cNvSpPr txBox="1">
              <a:spLocks noChangeArrowheads="1"/>
            </p:cNvSpPr>
            <p:nvPr/>
          </p:nvSpPr>
          <p:spPr bwMode="auto">
            <a:xfrm>
              <a:off x="5022895" y="3337083"/>
              <a:ext cx="117555" cy="31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2</a:t>
              </a:r>
            </a:p>
          </p:txBody>
        </p:sp>
        <p:sp>
          <p:nvSpPr>
            <p:cNvPr id="19" name="Text Box 31"/>
            <p:cNvSpPr txBox="1">
              <a:spLocks noChangeArrowheads="1"/>
            </p:cNvSpPr>
            <p:nvPr/>
          </p:nvSpPr>
          <p:spPr bwMode="auto">
            <a:xfrm>
              <a:off x="5014427" y="1957015"/>
              <a:ext cx="117555" cy="31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2</a:t>
              </a:r>
            </a:p>
          </p:txBody>
        </p:sp>
        <p:sp>
          <p:nvSpPr>
            <p:cNvPr id="20" name="Text Box 31"/>
            <p:cNvSpPr txBox="1">
              <a:spLocks noChangeArrowheads="1"/>
            </p:cNvSpPr>
            <p:nvPr/>
          </p:nvSpPr>
          <p:spPr bwMode="auto">
            <a:xfrm>
              <a:off x="3735963" y="2143283"/>
              <a:ext cx="121829" cy="31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P</a:t>
              </a:r>
            </a:p>
          </p:txBody>
        </p:sp>
      </p:grpSp>
      <p:sp>
        <p:nvSpPr>
          <p:cNvPr id="2" name="Rectangle 1"/>
          <p:cNvSpPr/>
          <p:nvPr/>
        </p:nvSpPr>
        <p:spPr>
          <a:xfrm>
            <a:off x="2746495" y="1361835"/>
            <a:ext cx="595035" cy="369332"/>
          </a:xfrm>
          <a:prstGeom prst="rect">
            <a:avLst/>
          </a:prstGeom>
        </p:spPr>
        <p:txBody>
          <a:bodyPr wrap="none">
            <a:spAutoFit/>
          </a:bodyPr>
          <a:lstStyle/>
          <a:p>
            <a:r>
              <a:rPr lang="en-US" sz="1800"/>
              <a:t>split</a:t>
            </a:r>
          </a:p>
        </p:txBody>
      </p:sp>
      <p:sp>
        <p:nvSpPr>
          <p:cNvPr id="3" name="Rectangle 2"/>
          <p:cNvSpPr/>
          <p:nvPr/>
        </p:nvSpPr>
        <p:spPr>
          <a:xfrm>
            <a:off x="1678470" y="2259206"/>
            <a:ext cx="1069524" cy="369332"/>
          </a:xfrm>
          <a:prstGeom prst="rect">
            <a:avLst/>
          </a:prstGeom>
        </p:spPr>
        <p:txBody>
          <a:bodyPr wrap="none">
            <a:spAutoFit/>
          </a:bodyPr>
          <a:lstStyle/>
          <a:p>
            <a:r>
              <a:rPr lang="en-US" sz="1800"/>
              <a:t>pyruvate</a:t>
            </a:r>
          </a:p>
        </p:txBody>
      </p:sp>
      <p:sp>
        <p:nvSpPr>
          <p:cNvPr id="4" name="Rectangle 3"/>
          <p:cNvSpPr/>
          <p:nvPr/>
        </p:nvSpPr>
        <p:spPr>
          <a:xfrm>
            <a:off x="1703718" y="2863446"/>
            <a:ext cx="1018227" cy="369332"/>
          </a:xfrm>
          <a:prstGeom prst="rect">
            <a:avLst/>
          </a:prstGeom>
        </p:spPr>
        <p:txBody>
          <a:bodyPr wrap="none">
            <a:spAutoFit/>
          </a:bodyPr>
          <a:lstStyle/>
          <a:p>
            <a:r>
              <a:rPr lang="en-US" sz="1800"/>
              <a:t>reduced</a:t>
            </a:r>
          </a:p>
        </p:txBody>
      </p:sp>
      <p:sp>
        <p:nvSpPr>
          <p:cNvPr id="6" name="Rectangle 5"/>
          <p:cNvSpPr/>
          <p:nvPr/>
        </p:nvSpPr>
        <p:spPr>
          <a:xfrm>
            <a:off x="2760880" y="3165285"/>
            <a:ext cx="838691" cy="369332"/>
          </a:xfrm>
          <a:prstGeom prst="rect">
            <a:avLst/>
          </a:prstGeom>
        </p:spPr>
        <p:txBody>
          <a:bodyPr wrap="none">
            <a:spAutoFit/>
          </a:bodyPr>
          <a:lstStyle/>
          <a:p>
            <a:r>
              <a:rPr lang="en-US" sz="1800" dirty="0"/>
              <a:t>NADH</a:t>
            </a:r>
          </a:p>
        </p:txBody>
      </p:sp>
      <p:sp>
        <p:nvSpPr>
          <p:cNvPr id="21" name="Rectangle 20"/>
          <p:cNvSpPr/>
          <p:nvPr/>
        </p:nvSpPr>
        <p:spPr>
          <a:xfrm>
            <a:off x="2325265" y="3486042"/>
            <a:ext cx="646331" cy="369332"/>
          </a:xfrm>
          <a:prstGeom prst="rect">
            <a:avLst/>
          </a:prstGeom>
        </p:spPr>
        <p:txBody>
          <a:bodyPr wrap="none">
            <a:spAutoFit/>
          </a:bodyPr>
          <a:lstStyle/>
          <a:p>
            <a:r>
              <a:rPr lang="en-US" sz="1800"/>
              <a:t>NET</a:t>
            </a:r>
          </a:p>
        </p:txBody>
      </p:sp>
      <p:sp>
        <p:nvSpPr>
          <p:cNvPr id="22" name="Rectangle 21"/>
          <p:cNvSpPr/>
          <p:nvPr/>
        </p:nvSpPr>
        <p:spPr>
          <a:xfrm>
            <a:off x="1678471" y="3762521"/>
            <a:ext cx="607859" cy="369332"/>
          </a:xfrm>
          <a:prstGeom prst="rect">
            <a:avLst/>
          </a:prstGeom>
        </p:spPr>
        <p:txBody>
          <a:bodyPr wrap="none">
            <a:spAutoFit/>
          </a:bodyPr>
          <a:lstStyle/>
          <a:p>
            <a:r>
              <a:rPr lang="en-US" sz="1800"/>
              <a:t>two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11">
                                            <p:txEl>
                                              <p:pRg st="2" end="2"/>
                                            </p:txEl>
                                          </p:spTgt>
                                        </p:tgtEl>
                                        <p:attrNameLst>
                                          <p:attrName>style.visibility</p:attrName>
                                        </p:attrNameLst>
                                      </p:cBhvr>
                                      <p:to>
                                        <p:strVal val="visible"/>
                                      </p:to>
                                    </p:set>
                                    <p:animEffect transition="in" filter="fade">
                                      <p:cBhvr>
                                        <p:cTn id="7" dur="500"/>
                                        <p:tgtEl>
                                          <p:spTgt spid="430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011">
                                            <p:txEl>
                                              <p:pRg st="3" end="3"/>
                                            </p:txEl>
                                          </p:spTgt>
                                        </p:tgtEl>
                                        <p:attrNameLst>
                                          <p:attrName>style.visibility</p:attrName>
                                        </p:attrNameLst>
                                      </p:cBhvr>
                                      <p:to>
                                        <p:strVal val="visible"/>
                                      </p:to>
                                    </p:set>
                                    <p:animEffect transition="in" filter="fade">
                                      <p:cBhvr>
                                        <p:cTn id="17" dur="500"/>
                                        <p:tgtEl>
                                          <p:spTgt spid="430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011">
                                            <p:txEl>
                                              <p:pRg st="4" end="4"/>
                                            </p:txEl>
                                          </p:spTgt>
                                        </p:tgtEl>
                                        <p:attrNameLst>
                                          <p:attrName>style.visibility</p:attrName>
                                        </p:attrNameLst>
                                      </p:cBhvr>
                                      <p:to>
                                        <p:strVal val="visible"/>
                                      </p:to>
                                    </p:set>
                                    <p:animEffect transition="in" filter="fade">
                                      <p:cBhvr>
                                        <p:cTn id="32" dur="500"/>
                                        <p:tgtEl>
                                          <p:spTgt spid="4301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xEl>
                                              <p:pRg st="0" end="0"/>
                                            </p:txEl>
                                          </p:spTgt>
                                        </p:tgtEl>
                                        <p:attrNameLst>
                                          <p:attrName>style.visibility</p:attrName>
                                        </p:attrNameLst>
                                      </p:cBhvr>
                                      <p:to>
                                        <p:strVal val="visible"/>
                                      </p:to>
                                    </p:set>
                                    <p:animEffect transition="in" filter="fade">
                                      <p:cBhvr>
                                        <p:cTn id="42"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a:t>Glycolysis harvests chemical energy by oxidizing glucose to pyruvate</a:t>
            </a:r>
          </a:p>
        </p:txBody>
      </p:sp>
      <p:sp>
        <p:nvSpPr>
          <p:cNvPr id="45059" name="Rectangle 3"/>
          <p:cNvSpPr>
            <a:spLocks noGrp="1" noChangeArrowheads="1"/>
          </p:cNvSpPr>
          <p:nvPr>
            <p:ph idx="1"/>
          </p:nvPr>
        </p:nvSpPr>
        <p:spPr>
          <a:xfrm>
            <a:off x="1242219" y="870014"/>
            <a:ext cx="6665912" cy="996429"/>
          </a:xfrm>
        </p:spPr>
        <p:txBody>
          <a:bodyPr/>
          <a:lstStyle/>
          <a:p>
            <a:pPr marL="0" indent="0">
              <a:buNone/>
            </a:pPr>
            <a:r>
              <a:rPr lang="en-US" sz="1800"/>
              <a:t>ATP is formed in glycolysis by </a:t>
            </a:r>
            <a:r>
              <a:rPr lang="en-US" sz="1800" b="1"/>
              <a:t>substrate-level</a:t>
            </a:r>
            <a:r>
              <a:rPr lang="en-US" sz="1800"/>
              <a:t> </a:t>
            </a:r>
            <a:r>
              <a:rPr lang="en-US" sz="1800" b="1"/>
              <a:t>phosphorylation</a:t>
            </a:r>
            <a:r>
              <a:rPr lang="en-US" sz="1800"/>
              <a:t> during which an enzyme transfers a phosphate group from a substrate molecule to ADP and ATP is formed.</a:t>
            </a:r>
          </a:p>
        </p:txBody>
      </p:sp>
      <p:sp>
        <p:nvSpPr>
          <p:cNvPr id="2" name="Footer Placeholder 1"/>
          <p:cNvSpPr>
            <a:spLocks noGrp="1"/>
          </p:cNvSpPr>
          <p:nvPr>
            <p:ph type="ftr" sz="quarter" idx="4294967295"/>
          </p:nvPr>
        </p:nvSpPr>
        <p:spPr>
          <a:xfrm>
            <a:off x="1143000" y="4869657"/>
            <a:ext cx="2314575" cy="273844"/>
          </a:xfrm>
        </p:spPr>
        <p:txBody>
          <a:bodyPr/>
          <a:lstStyle/>
          <a:p>
            <a:r>
              <a:rPr lang="en-US"/>
              <a:t>© 2015 Pearson Education, Inc.</a:t>
            </a:r>
          </a:p>
        </p:txBody>
      </p:sp>
      <p:grpSp>
        <p:nvGrpSpPr>
          <p:cNvPr id="5" name="Group 4"/>
          <p:cNvGrpSpPr/>
          <p:nvPr/>
        </p:nvGrpSpPr>
        <p:grpSpPr>
          <a:xfrm>
            <a:off x="2544418" y="1961102"/>
            <a:ext cx="4181566" cy="2072805"/>
            <a:chOff x="1621536" y="2057400"/>
            <a:chExt cx="5900928" cy="2570221"/>
          </a:xfrm>
        </p:grpSpPr>
        <p:pic>
          <p:nvPicPr>
            <p:cNvPr id="6" name="Picture 5" descr="06_07bSubLevPhosphoryl-U.jpg"/>
            <p:cNvPicPr>
              <a:picLocks noChangeAspect="1"/>
            </p:cNvPicPr>
            <p:nvPr/>
          </p:nvPicPr>
          <p:blipFill rotWithShape="1">
            <a:blip r:embed="rId3" cstate="email">
              <a:extLst>
                <a:ext uri="{28A0092B-C50C-407E-A947-70E740481C1C}">
                  <a14:useLocalDpi xmlns:a14="http://schemas.microsoft.com/office/drawing/2010/main" val="0"/>
                </a:ext>
              </a:extLst>
            </a:blip>
            <a:srcRect b="6790"/>
            <a:stretch/>
          </p:blipFill>
          <p:spPr>
            <a:xfrm>
              <a:off x="1621536" y="2057400"/>
              <a:ext cx="5900928" cy="2556933"/>
            </a:xfrm>
            <a:prstGeom prst="rect">
              <a:avLst/>
            </a:prstGeom>
          </p:spPr>
        </p:pic>
        <p:sp>
          <p:nvSpPr>
            <p:cNvPr id="7" name="Text Box 31"/>
            <p:cNvSpPr txBox="1">
              <a:spLocks noChangeArrowheads="1"/>
            </p:cNvSpPr>
            <p:nvPr/>
          </p:nvSpPr>
          <p:spPr bwMode="auto">
            <a:xfrm>
              <a:off x="2355895" y="2371884"/>
              <a:ext cx="783147" cy="25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Enzyme</a:t>
              </a:r>
            </a:p>
          </p:txBody>
        </p:sp>
        <p:sp>
          <p:nvSpPr>
            <p:cNvPr id="8" name="Text Box 31"/>
            <p:cNvSpPr txBox="1">
              <a:spLocks noChangeArrowheads="1"/>
            </p:cNvSpPr>
            <p:nvPr/>
          </p:nvSpPr>
          <p:spPr bwMode="auto">
            <a:xfrm>
              <a:off x="5844162" y="2380350"/>
              <a:ext cx="783147" cy="25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Enzyme</a:t>
              </a:r>
            </a:p>
          </p:txBody>
        </p:sp>
        <p:sp>
          <p:nvSpPr>
            <p:cNvPr id="9" name="Text Box 31"/>
            <p:cNvSpPr txBox="1">
              <a:spLocks noChangeArrowheads="1"/>
            </p:cNvSpPr>
            <p:nvPr/>
          </p:nvSpPr>
          <p:spPr bwMode="auto">
            <a:xfrm>
              <a:off x="3024763" y="2896817"/>
              <a:ext cx="429803" cy="25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ADP</a:t>
              </a:r>
            </a:p>
          </p:txBody>
        </p:sp>
        <p:sp>
          <p:nvSpPr>
            <p:cNvPr id="10" name="Text Box 31"/>
            <p:cNvSpPr txBox="1">
              <a:spLocks noChangeArrowheads="1"/>
            </p:cNvSpPr>
            <p:nvPr/>
          </p:nvSpPr>
          <p:spPr bwMode="auto">
            <a:xfrm>
              <a:off x="1661630" y="4370018"/>
              <a:ext cx="955973" cy="25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Substrate</a:t>
              </a:r>
            </a:p>
          </p:txBody>
        </p:sp>
        <p:sp>
          <p:nvSpPr>
            <p:cNvPr id="11" name="Text Box 31"/>
            <p:cNvSpPr txBox="1">
              <a:spLocks noChangeArrowheads="1"/>
            </p:cNvSpPr>
            <p:nvPr/>
          </p:nvSpPr>
          <p:spPr bwMode="auto">
            <a:xfrm>
              <a:off x="5420830" y="4370015"/>
              <a:ext cx="791018" cy="25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Product</a:t>
              </a:r>
            </a:p>
          </p:txBody>
        </p:sp>
        <p:sp>
          <p:nvSpPr>
            <p:cNvPr id="12" name="Text Box 31"/>
            <p:cNvSpPr txBox="1">
              <a:spLocks noChangeArrowheads="1"/>
            </p:cNvSpPr>
            <p:nvPr/>
          </p:nvSpPr>
          <p:spPr bwMode="auto">
            <a:xfrm>
              <a:off x="2118829" y="2862949"/>
              <a:ext cx="128942" cy="25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P</a:t>
              </a:r>
            </a:p>
          </p:txBody>
        </p:sp>
        <p:sp>
          <p:nvSpPr>
            <p:cNvPr id="13" name="Text Box 31"/>
            <p:cNvSpPr txBox="1">
              <a:spLocks noChangeArrowheads="1"/>
            </p:cNvSpPr>
            <p:nvPr/>
          </p:nvSpPr>
          <p:spPr bwMode="auto">
            <a:xfrm>
              <a:off x="2110362" y="4065215"/>
              <a:ext cx="128942" cy="25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P</a:t>
              </a:r>
            </a:p>
          </p:txBody>
        </p:sp>
        <p:sp>
          <p:nvSpPr>
            <p:cNvPr id="14" name="Text Box 31"/>
            <p:cNvSpPr txBox="1">
              <a:spLocks noChangeArrowheads="1"/>
            </p:cNvSpPr>
            <p:nvPr/>
          </p:nvSpPr>
          <p:spPr bwMode="auto">
            <a:xfrm>
              <a:off x="5784896" y="4031349"/>
              <a:ext cx="128942" cy="25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P</a:t>
              </a:r>
            </a:p>
          </p:txBody>
        </p:sp>
        <p:sp>
          <p:nvSpPr>
            <p:cNvPr id="15" name="Text Box 31"/>
            <p:cNvSpPr txBox="1">
              <a:spLocks noChangeArrowheads="1"/>
            </p:cNvSpPr>
            <p:nvPr/>
          </p:nvSpPr>
          <p:spPr bwMode="auto">
            <a:xfrm>
              <a:off x="6758563" y="3574150"/>
              <a:ext cx="376779" cy="25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ATP</a:t>
              </a:r>
            </a:p>
          </p:txBody>
        </p:sp>
      </p:grpSp>
      <p:cxnSp>
        <p:nvCxnSpPr>
          <p:cNvPr id="16" name="Straight Connector 15"/>
          <p:cNvCxnSpPr/>
          <p:nvPr/>
        </p:nvCxnSpPr>
        <p:spPr>
          <a:xfrm flipV="1">
            <a:off x="1195783" y="769761"/>
            <a:ext cx="6801644" cy="5596"/>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292226" y="41253"/>
            <a:ext cx="6708775" cy="582324"/>
          </a:xfrm>
        </p:spPr>
        <p:txBody>
          <a:bodyPr/>
          <a:lstStyle/>
          <a:p>
            <a:r>
              <a:rPr lang="en-US" sz="2100" dirty="0"/>
              <a:t>Glycolysis harvests chemical energy by oxidizing glucose to pyruvate</a:t>
            </a:r>
          </a:p>
        </p:txBody>
      </p:sp>
      <p:sp>
        <p:nvSpPr>
          <p:cNvPr id="47107" name="Rectangle 3"/>
          <p:cNvSpPr>
            <a:spLocks noGrp="1" noChangeArrowheads="1"/>
          </p:cNvSpPr>
          <p:nvPr>
            <p:ph idx="1"/>
          </p:nvPr>
        </p:nvSpPr>
        <p:spPr>
          <a:xfrm>
            <a:off x="1143000" y="806211"/>
            <a:ext cx="6854427" cy="870189"/>
          </a:xfrm>
        </p:spPr>
        <p:txBody>
          <a:bodyPr/>
          <a:lstStyle/>
          <a:p>
            <a:r>
              <a:rPr lang="en-US" sz="1800"/>
              <a:t>The steps of glycolysis have two main phases.</a:t>
            </a:r>
          </a:p>
          <a:p>
            <a:pPr lvl="1"/>
            <a:r>
              <a:rPr lang="en-US" sz="1800"/>
              <a:t>the energy investment phase and the energy payoff phase </a:t>
            </a:r>
          </a:p>
        </p:txBody>
      </p:sp>
      <p:sp>
        <p:nvSpPr>
          <p:cNvPr id="2" name="Footer Placeholder 1"/>
          <p:cNvSpPr>
            <a:spLocks noGrp="1"/>
          </p:cNvSpPr>
          <p:nvPr>
            <p:ph type="ftr" sz="quarter" idx="4294967295"/>
          </p:nvPr>
        </p:nvSpPr>
        <p:spPr>
          <a:xfrm>
            <a:off x="1143000" y="4869657"/>
            <a:ext cx="2314575" cy="273844"/>
          </a:xfrm>
        </p:spPr>
        <p:txBody>
          <a:bodyPr/>
          <a:lstStyle/>
          <a:p>
            <a:r>
              <a:rPr lang="en-US"/>
              <a:t>© 2015 Pearson Education, Inc.</a:t>
            </a:r>
          </a:p>
        </p:txBody>
      </p:sp>
      <p:cxnSp>
        <p:nvCxnSpPr>
          <p:cNvPr id="5" name="Straight Connector 4"/>
          <p:cNvCxnSpPr/>
          <p:nvPr/>
        </p:nvCxnSpPr>
        <p:spPr>
          <a:xfrm flipV="1">
            <a:off x="1169392" y="697498"/>
            <a:ext cx="6801644" cy="5596"/>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11" name="Picture 7" descr="rav32223_07_07">
            <a:extLst>
              <a:ext uri="{FF2B5EF4-FFF2-40B4-BE49-F238E27FC236}">
                <a16:creationId xmlns="" xmlns:a16="http://schemas.microsoft.com/office/drawing/2014/main" id="{1752C12E-9E00-4288-9E89-A23160CD9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0073" y="57150"/>
            <a:ext cx="4007644" cy="4995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049" y="64449"/>
            <a:ext cx="6807197" cy="680986"/>
          </a:xfrm>
        </p:spPr>
        <p:txBody>
          <a:bodyPr/>
          <a:lstStyle/>
          <a:p>
            <a:r>
              <a:rPr lang="en-US"/>
              <a:t>ATP:</a:t>
            </a:r>
            <a:br>
              <a:rPr lang="en-US"/>
            </a:br>
            <a:r>
              <a:rPr lang="en-US"/>
              <a:t>Energy Source of the cell</a:t>
            </a:r>
            <a:br>
              <a:rPr lang="en-US"/>
            </a:br>
            <a:endParaRPr lang="en-US"/>
          </a:p>
        </p:txBody>
      </p:sp>
      <p:sp>
        <p:nvSpPr>
          <p:cNvPr id="3" name="Content Placeholder 2"/>
          <p:cNvSpPr>
            <a:spLocks noGrp="1"/>
          </p:cNvSpPr>
          <p:nvPr>
            <p:ph idx="1"/>
          </p:nvPr>
        </p:nvSpPr>
        <p:spPr>
          <a:xfrm>
            <a:off x="1193802" y="745435"/>
            <a:ext cx="6775444" cy="3568700"/>
          </a:xfrm>
        </p:spPr>
        <p:txBody>
          <a:bodyPr/>
          <a:lstStyle/>
          <a:p>
            <a:r>
              <a:rPr lang="en-US"/>
              <a:t>What is ATP? </a:t>
            </a:r>
          </a:p>
        </p:txBody>
      </p:sp>
      <p:pic>
        <p:nvPicPr>
          <p:cNvPr id="4" name="Picture 3"/>
          <p:cNvPicPr>
            <a:picLocks noChangeAspect="1"/>
          </p:cNvPicPr>
          <p:nvPr/>
        </p:nvPicPr>
        <p:blipFill rotWithShape="1">
          <a:blip r:embed="rId2"/>
          <a:srcRect t="10796"/>
          <a:stretch/>
        </p:blipFill>
        <p:spPr>
          <a:xfrm>
            <a:off x="1754412" y="1649896"/>
            <a:ext cx="5436394" cy="2561742"/>
          </a:xfrm>
          <a:prstGeom prst="rect">
            <a:avLst/>
          </a:prstGeom>
        </p:spPr>
      </p:pic>
    </p:spTree>
    <p:extLst>
      <p:ext uri="{BB962C8B-B14F-4D97-AF65-F5344CB8AC3E}">
        <p14:creationId xmlns:p14="http://schemas.microsoft.com/office/powerpoint/2010/main" val="411867393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6_07c_1Glycolysis_2-U.jpg"/>
          <p:cNvPicPr>
            <a:picLocks noChangeAspect="1"/>
          </p:cNvPicPr>
          <p:nvPr/>
        </p:nvPicPr>
        <p:blipFill rotWithShape="1">
          <a:blip r:embed="rId3" cstate="email">
            <a:extLst>
              <a:ext uri="{28A0092B-C50C-407E-A947-70E740481C1C}">
                <a14:useLocalDpi xmlns:a14="http://schemas.microsoft.com/office/drawing/2010/main" val="0"/>
              </a:ext>
            </a:extLst>
          </a:blip>
          <a:srcRect b="3189"/>
          <a:stretch/>
        </p:blipFill>
        <p:spPr>
          <a:xfrm>
            <a:off x="1367028" y="149842"/>
            <a:ext cx="6409944" cy="4780280"/>
          </a:xfrm>
          <a:prstGeom prst="rect">
            <a:avLst/>
          </a:prstGeom>
        </p:spPr>
      </p:pic>
      <p:sp>
        <p:nvSpPr>
          <p:cNvPr id="27" name="Text Box 31"/>
          <p:cNvSpPr txBox="1">
            <a:spLocks noChangeArrowheads="1"/>
          </p:cNvSpPr>
          <p:nvPr/>
        </p:nvSpPr>
        <p:spPr bwMode="auto">
          <a:xfrm>
            <a:off x="5589609" y="172440"/>
            <a:ext cx="50442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Glucose</a:t>
            </a:r>
          </a:p>
        </p:txBody>
      </p:sp>
      <p:grpSp>
        <p:nvGrpSpPr>
          <p:cNvPr id="3" name="Group 2"/>
          <p:cNvGrpSpPr/>
          <p:nvPr/>
        </p:nvGrpSpPr>
        <p:grpSpPr>
          <a:xfrm>
            <a:off x="4630783" y="796057"/>
            <a:ext cx="202653" cy="222170"/>
            <a:chOff x="4650376" y="1010608"/>
            <a:chExt cx="270204" cy="296226"/>
          </a:xfrm>
        </p:grpSpPr>
        <p:sp>
          <p:nvSpPr>
            <p:cNvPr id="8" name="Oval 7"/>
            <p:cNvSpPr>
              <a:spLocks noChangeAspect="1"/>
            </p:cNvSpPr>
            <p:nvPr/>
          </p:nvSpPr>
          <p:spPr bwMode="auto">
            <a:xfrm>
              <a:off x="4670097" y="1010608"/>
              <a:ext cx="227475" cy="227475"/>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9" name="Text Box 31"/>
            <p:cNvSpPr txBox="1">
              <a:spLocks noChangeArrowheads="1"/>
            </p:cNvSpPr>
            <p:nvPr/>
          </p:nvSpPr>
          <p:spPr bwMode="auto">
            <a:xfrm>
              <a:off x="4650376" y="1026090"/>
              <a:ext cx="270204" cy="280744"/>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1</a:t>
              </a:r>
            </a:p>
          </p:txBody>
        </p:sp>
      </p:grpSp>
      <p:grpSp>
        <p:nvGrpSpPr>
          <p:cNvPr id="10" name="Group 9"/>
          <p:cNvGrpSpPr/>
          <p:nvPr/>
        </p:nvGrpSpPr>
        <p:grpSpPr>
          <a:xfrm>
            <a:off x="2160632" y="650008"/>
            <a:ext cx="202653" cy="222170"/>
            <a:chOff x="4650376" y="1010608"/>
            <a:chExt cx="270204" cy="296226"/>
          </a:xfrm>
        </p:grpSpPr>
        <p:sp>
          <p:nvSpPr>
            <p:cNvPr id="11" name="Oval 10"/>
            <p:cNvSpPr>
              <a:spLocks noChangeAspect="1"/>
            </p:cNvSpPr>
            <p:nvPr/>
          </p:nvSpPr>
          <p:spPr bwMode="auto">
            <a:xfrm>
              <a:off x="4670097" y="1010608"/>
              <a:ext cx="227475" cy="227475"/>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12" name="Text Box 31"/>
            <p:cNvSpPr txBox="1">
              <a:spLocks noChangeArrowheads="1"/>
            </p:cNvSpPr>
            <p:nvPr/>
          </p:nvSpPr>
          <p:spPr bwMode="auto">
            <a:xfrm>
              <a:off x="4650376" y="1026090"/>
              <a:ext cx="270204" cy="280744"/>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3</a:t>
              </a:r>
            </a:p>
          </p:txBody>
        </p:sp>
      </p:grpSp>
      <p:grpSp>
        <p:nvGrpSpPr>
          <p:cNvPr id="13" name="Group 12"/>
          <p:cNvGrpSpPr/>
          <p:nvPr/>
        </p:nvGrpSpPr>
        <p:grpSpPr>
          <a:xfrm>
            <a:off x="1830431" y="650010"/>
            <a:ext cx="202653" cy="222170"/>
            <a:chOff x="4650376" y="1010608"/>
            <a:chExt cx="270204" cy="296226"/>
          </a:xfrm>
        </p:grpSpPr>
        <p:sp>
          <p:nvSpPr>
            <p:cNvPr id="14" name="Oval 13"/>
            <p:cNvSpPr>
              <a:spLocks noChangeAspect="1"/>
            </p:cNvSpPr>
            <p:nvPr/>
          </p:nvSpPr>
          <p:spPr bwMode="auto">
            <a:xfrm>
              <a:off x="4670097" y="1010608"/>
              <a:ext cx="227475" cy="227475"/>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15" name="Text Box 31"/>
            <p:cNvSpPr txBox="1">
              <a:spLocks noChangeArrowheads="1"/>
            </p:cNvSpPr>
            <p:nvPr/>
          </p:nvSpPr>
          <p:spPr bwMode="auto">
            <a:xfrm>
              <a:off x="4650376" y="1026090"/>
              <a:ext cx="270204" cy="280744"/>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1</a:t>
              </a:r>
            </a:p>
          </p:txBody>
        </p:sp>
      </p:grpSp>
      <p:grpSp>
        <p:nvGrpSpPr>
          <p:cNvPr id="16" name="Group 15"/>
          <p:cNvGrpSpPr/>
          <p:nvPr/>
        </p:nvGrpSpPr>
        <p:grpSpPr>
          <a:xfrm>
            <a:off x="4630783" y="1742209"/>
            <a:ext cx="202653" cy="222170"/>
            <a:chOff x="4650376" y="1010608"/>
            <a:chExt cx="270204" cy="296226"/>
          </a:xfrm>
        </p:grpSpPr>
        <p:sp>
          <p:nvSpPr>
            <p:cNvPr id="17" name="Oval 16"/>
            <p:cNvSpPr>
              <a:spLocks noChangeAspect="1"/>
            </p:cNvSpPr>
            <p:nvPr/>
          </p:nvSpPr>
          <p:spPr bwMode="auto">
            <a:xfrm>
              <a:off x="4670097" y="1010608"/>
              <a:ext cx="227475" cy="227475"/>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18" name="Text Box 31"/>
            <p:cNvSpPr txBox="1">
              <a:spLocks noChangeArrowheads="1"/>
            </p:cNvSpPr>
            <p:nvPr/>
          </p:nvSpPr>
          <p:spPr bwMode="auto">
            <a:xfrm>
              <a:off x="4650376" y="1026090"/>
              <a:ext cx="270204" cy="280744"/>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2</a:t>
              </a:r>
            </a:p>
          </p:txBody>
        </p:sp>
      </p:grpSp>
      <p:grpSp>
        <p:nvGrpSpPr>
          <p:cNvPr id="19" name="Group 18"/>
          <p:cNvGrpSpPr/>
          <p:nvPr/>
        </p:nvGrpSpPr>
        <p:grpSpPr>
          <a:xfrm>
            <a:off x="4630783" y="2789959"/>
            <a:ext cx="202653" cy="222170"/>
            <a:chOff x="4650376" y="1010608"/>
            <a:chExt cx="270204" cy="296226"/>
          </a:xfrm>
        </p:grpSpPr>
        <p:sp>
          <p:nvSpPr>
            <p:cNvPr id="20" name="Oval 19"/>
            <p:cNvSpPr>
              <a:spLocks noChangeAspect="1"/>
            </p:cNvSpPr>
            <p:nvPr/>
          </p:nvSpPr>
          <p:spPr bwMode="auto">
            <a:xfrm>
              <a:off x="4670097" y="1010608"/>
              <a:ext cx="227475" cy="227475"/>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21" name="Text Box 31"/>
            <p:cNvSpPr txBox="1">
              <a:spLocks noChangeArrowheads="1"/>
            </p:cNvSpPr>
            <p:nvPr/>
          </p:nvSpPr>
          <p:spPr bwMode="auto">
            <a:xfrm>
              <a:off x="4650376" y="1026090"/>
              <a:ext cx="270204" cy="280744"/>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3</a:t>
              </a:r>
            </a:p>
          </p:txBody>
        </p:sp>
      </p:grpSp>
      <p:grpSp>
        <p:nvGrpSpPr>
          <p:cNvPr id="22" name="Group 21"/>
          <p:cNvGrpSpPr/>
          <p:nvPr/>
        </p:nvGrpSpPr>
        <p:grpSpPr>
          <a:xfrm>
            <a:off x="4630783" y="3805959"/>
            <a:ext cx="202653" cy="222170"/>
            <a:chOff x="4650376" y="1010608"/>
            <a:chExt cx="270204" cy="296226"/>
          </a:xfrm>
        </p:grpSpPr>
        <p:sp>
          <p:nvSpPr>
            <p:cNvPr id="23" name="Oval 22"/>
            <p:cNvSpPr>
              <a:spLocks noChangeAspect="1"/>
            </p:cNvSpPr>
            <p:nvPr/>
          </p:nvSpPr>
          <p:spPr bwMode="auto">
            <a:xfrm>
              <a:off x="4670097" y="1010608"/>
              <a:ext cx="227475" cy="227475"/>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24" name="Text Box 31"/>
            <p:cNvSpPr txBox="1">
              <a:spLocks noChangeArrowheads="1"/>
            </p:cNvSpPr>
            <p:nvPr/>
          </p:nvSpPr>
          <p:spPr bwMode="auto">
            <a:xfrm>
              <a:off x="4650376" y="1026090"/>
              <a:ext cx="270204" cy="280744"/>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4</a:t>
              </a:r>
            </a:p>
          </p:txBody>
        </p:sp>
      </p:grpSp>
      <p:grpSp>
        <p:nvGrpSpPr>
          <p:cNvPr id="25" name="Group 24"/>
          <p:cNvGrpSpPr/>
          <p:nvPr/>
        </p:nvGrpSpPr>
        <p:grpSpPr>
          <a:xfrm>
            <a:off x="1760582" y="3202708"/>
            <a:ext cx="202653" cy="222170"/>
            <a:chOff x="4650376" y="1010608"/>
            <a:chExt cx="270204" cy="296226"/>
          </a:xfrm>
        </p:grpSpPr>
        <p:sp>
          <p:nvSpPr>
            <p:cNvPr id="26" name="Oval 25"/>
            <p:cNvSpPr>
              <a:spLocks noChangeAspect="1"/>
            </p:cNvSpPr>
            <p:nvPr/>
          </p:nvSpPr>
          <p:spPr bwMode="auto">
            <a:xfrm>
              <a:off x="4670097" y="1010608"/>
              <a:ext cx="227475" cy="227475"/>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28" name="Text Box 31"/>
            <p:cNvSpPr txBox="1">
              <a:spLocks noChangeArrowheads="1"/>
            </p:cNvSpPr>
            <p:nvPr/>
          </p:nvSpPr>
          <p:spPr bwMode="auto">
            <a:xfrm>
              <a:off x="4650376" y="1026090"/>
              <a:ext cx="270204" cy="280744"/>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4</a:t>
              </a:r>
            </a:p>
          </p:txBody>
        </p:sp>
      </p:grpSp>
      <p:sp>
        <p:nvSpPr>
          <p:cNvPr id="29" name="Text Box 31"/>
          <p:cNvSpPr txBox="1">
            <a:spLocks noChangeArrowheads="1"/>
          </p:cNvSpPr>
          <p:nvPr/>
        </p:nvSpPr>
        <p:spPr bwMode="auto">
          <a:xfrm>
            <a:off x="5627709" y="1378940"/>
            <a:ext cx="13455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Glucose 6-phosphate</a:t>
            </a:r>
          </a:p>
        </p:txBody>
      </p:sp>
      <p:sp>
        <p:nvSpPr>
          <p:cNvPr id="30" name="Text Box 31"/>
          <p:cNvSpPr txBox="1">
            <a:spLocks noChangeArrowheads="1"/>
          </p:cNvSpPr>
          <p:nvPr/>
        </p:nvSpPr>
        <p:spPr bwMode="auto">
          <a:xfrm>
            <a:off x="5621358" y="2236189"/>
            <a:ext cx="138837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Fructose 6-phosphate</a:t>
            </a:r>
          </a:p>
        </p:txBody>
      </p:sp>
      <p:sp>
        <p:nvSpPr>
          <p:cNvPr id="34" name="Text Box 31"/>
          <p:cNvSpPr txBox="1">
            <a:spLocks noChangeArrowheads="1"/>
          </p:cNvSpPr>
          <p:nvPr/>
        </p:nvSpPr>
        <p:spPr bwMode="auto">
          <a:xfrm>
            <a:off x="4573609" y="610590"/>
            <a:ext cx="28613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Step</a:t>
            </a:r>
          </a:p>
        </p:txBody>
      </p:sp>
      <p:sp>
        <p:nvSpPr>
          <p:cNvPr id="35" name="Text Box 31"/>
          <p:cNvSpPr txBox="1">
            <a:spLocks noChangeArrowheads="1"/>
          </p:cNvSpPr>
          <p:nvPr/>
        </p:nvSpPr>
        <p:spPr bwMode="auto">
          <a:xfrm>
            <a:off x="5272108" y="1385289"/>
            <a:ext cx="8190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P</a:t>
            </a:r>
          </a:p>
        </p:txBody>
      </p:sp>
      <p:sp>
        <p:nvSpPr>
          <p:cNvPr id="36" name="Text Box 31"/>
          <p:cNvSpPr txBox="1">
            <a:spLocks noChangeArrowheads="1"/>
          </p:cNvSpPr>
          <p:nvPr/>
        </p:nvSpPr>
        <p:spPr bwMode="auto">
          <a:xfrm>
            <a:off x="3290909" y="401039"/>
            <a:ext cx="2513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ATP</a:t>
            </a:r>
          </a:p>
        </p:txBody>
      </p:sp>
      <p:sp>
        <p:nvSpPr>
          <p:cNvPr id="37" name="Text Box 31"/>
          <p:cNvSpPr txBox="1">
            <a:spLocks noChangeArrowheads="1"/>
          </p:cNvSpPr>
          <p:nvPr/>
        </p:nvSpPr>
        <p:spPr bwMode="auto">
          <a:xfrm>
            <a:off x="3246460" y="953490"/>
            <a:ext cx="2721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ADP</a:t>
            </a:r>
          </a:p>
        </p:txBody>
      </p:sp>
      <p:sp>
        <p:nvSpPr>
          <p:cNvPr id="40" name="Text Box 31"/>
          <p:cNvSpPr txBox="1">
            <a:spLocks noChangeArrowheads="1"/>
          </p:cNvSpPr>
          <p:nvPr/>
        </p:nvSpPr>
        <p:spPr bwMode="auto">
          <a:xfrm>
            <a:off x="3233758" y="2496538"/>
            <a:ext cx="2513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ATP</a:t>
            </a:r>
          </a:p>
        </p:txBody>
      </p:sp>
      <p:sp>
        <p:nvSpPr>
          <p:cNvPr id="41" name="Text Box 31"/>
          <p:cNvSpPr txBox="1">
            <a:spLocks noChangeArrowheads="1"/>
          </p:cNvSpPr>
          <p:nvPr/>
        </p:nvSpPr>
        <p:spPr bwMode="auto">
          <a:xfrm>
            <a:off x="3246461" y="3048989"/>
            <a:ext cx="2721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ADP</a:t>
            </a:r>
          </a:p>
        </p:txBody>
      </p:sp>
      <p:sp>
        <p:nvSpPr>
          <p:cNvPr id="42" name="Text Box 31"/>
          <p:cNvSpPr txBox="1">
            <a:spLocks noChangeArrowheads="1"/>
          </p:cNvSpPr>
          <p:nvPr/>
        </p:nvSpPr>
        <p:spPr bwMode="auto">
          <a:xfrm>
            <a:off x="5272108" y="2210788"/>
            <a:ext cx="8190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P</a:t>
            </a:r>
          </a:p>
        </p:txBody>
      </p:sp>
      <p:sp>
        <p:nvSpPr>
          <p:cNvPr id="43" name="Text Box 31"/>
          <p:cNvSpPr txBox="1">
            <a:spLocks noChangeArrowheads="1"/>
          </p:cNvSpPr>
          <p:nvPr/>
        </p:nvSpPr>
        <p:spPr bwMode="auto">
          <a:xfrm>
            <a:off x="5278459" y="3449039"/>
            <a:ext cx="8190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P</a:t>
            </a:r>
          </a:p>
        </p:txBody>
      </p:sp>
      <p:sp>
        <p:nvSpPr>
          <p:cNvPr id="44" name="Text Box 31"/>
          <p:cNvSpPr txBox="1">
            <a:spLocks noChangeArrowheads="1"/>
          </p:cNvSpPr>
          <p:nvPr/>
        </p:nvSpPr>
        <p:spPr bwMode="auto">
          <a:xfrm>
            <a:off x="3557608" y="3449040"/>
            <a:ext cx="8190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P</a:t>
            </a:r>
          </a:p>
        </p:txBody>
      </p:sp>
      <p:sp>
        <p:nvSpPr>
          <p:cNvPr id="45" name="Text Box 31"/>
          <p:cNvSpPr txBox="1">
            <a:spLocks noChangeArrowheads="1"/>
          </p:cNvSpPr>
          <p:nvPr/>
        </p:nvSpPr>
        <p:spPr bwMode="auto">
          <a:xfrm>
            <a:off x="3475058" y="4592038"/>
            <a:ext cx="8190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P</a:t>
            </a:r>
          </a:p>
        </p:txBody>
      </p:sp>
      <p:sp>
        <p:nvSpPr>
          <p:cNvPr id="46" name="Text Box 31"/>
          <p:cNvSpPr txBox="1">
            <a:spLocks noChangeArrowheads="1"/>
          </p:cNvSpPr>
          <p:nvPr/>
        </p:nvSpPr>
        <p:spPr bwMode="auto">
          <a:xfrm>
            <a:off x="5354658" y="4598389"/>
            <a:ext cx="8190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P</a:t>
            </a:r>
          </a:p>
        </p:txBody>
      </p:sp>
      <p:sp>
        <p:nvSpPr>
          <p:cNvPr id="47" name="Text Box 31"/>
          <p:cNvSpPr txBox="1">
            <a:spLocks noChangeArrowheads="1"/>
          </p:cNvSpPr>
          <p:nvPr/>
        </p:nvSpPr>
        <p:spPr bwMode="auto">
          <a:xfrm>
            <a:off x="1398609" y="629639"/>
            <a:ext cx="15431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657209" algn="l"/>
                <a:tab pos="1028675" algn="l"/>
              </a:tabLst>
            </a:pPr>
            <a:r>
              <a:rPr lang="en-US" sz="1200">
                <a:solidFill>
                  <a:srgbClr val="000000"/>
                </a:solidFill>
                <a:latin typeface="Calibri" panose="020F0502020204030204" pitchFamily="34" charset="0"/>
              </a:rPr>
              <a:t>Steps	–	Glucose</a:t>
            </a:r>
            <a:br>
              <a:rPr lang="en-US" sz="1200">
                <a:solidFill>
                  <a:srgbClr val="000000"/>
                </a:solidFill>
                <a:latin typeface="Calibri" panose="020F0502020204030204" pitchFamily="34" charset="0"/>
              </a:rPr>
            </a:br>
            <a:r>
              <a:rPr lang="en-US" sz="1200">
                <a:solidFill>
                  <a:srgbClr val="000000"/>
                </a:solidFill>
                <a:latin typeface="Calibri" panose="020F0502020204030204" pitchFamily="34" charset="0"/>
              </a:rPr>
              <a:t>is energized, using ATP.</a:t>
            </a:r>
          </a:p>
        </p:txBody>
      </p:sp>
      <p:sp>
        <p:nvSpPr>
          <p:cNvPr id="48" name="Text Box 31"/>
          <p:cNvSpPr txBox="1">
            <a:spLocks noChangeArrowheads="1"/>
          </p:cNvSpPr>
          <p:nvPr/>
        </p:nvSpPr>
        <p:spPr bwMode="auto">
          <a:xfrm>
            <a:off x="911645" y="-74568"/>
            <a:ext cx="392179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2100">
                <a:solidFill>
                  <a:srgbClr val="FF0000"/>
                </a:solidFill>
                <a:latin typeface="Calibri" panose="020F0502020204030204" pitchFamily="34" charset="0"/>
              </a:rPr>
              <a:t>ENERGY INVESTMENT PHASE</a:t>
            </a:r>
          </a:p>
        </p:txBody>
      </p:sp>
      <p:sp>
        <p:nvSpPr>
          <p:cNvPr id="49" name="Text Box 31"/>
          <p:cNvSpPr txBox="1">
            <a:spLocks noChangeArrowheads="1"/>
          </p:cNvSpPr>
          <p:nvPr/>
        </p:nvSpPr>
        <p:spPr bwMode="auto">
          <a:xfrm>
            <a:off x="5615010" y="3455384"/>
            <a:ext cx="16878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Fructose 1,6-bisphosphate</a:t>
            </a:r>
          </a:p>
        </p:txBody>
      </p:sp>
      <p:sp>
        <p:nvSpPr>
          <p:cNvPr id="50" name="Text Box 31"/>
          <p:cNvSpPr txBox="1">
            <a:spLocks noChangeArrowheads="1"/>
          </p:cNvSpPr>
          <p:nvPr/>
        </p:nvSpPr>
        <p:spPr bwMode="auto">
          <a:xfrm>
            <a:off x="1398610" y="3201390"/>
            <a:ext cx="149605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641731" algn="l"/>
              </a:tabLst>
            </a:pPr>
            <a:r>
              <a:rPr lang="en-US" sz="1200">
                <a:solidFill>
                  <a:srgbClr val="000000"/>
                </a:solidFill>
                <a:latin typeface="Calibri" panose="020F0502020204030204" pitchFamily="34" charset="0"/>
              </a:rPr>
              <a:t>Step 	A six-carbon</a:t>
            </a:r>
            <a:br>
              <a:rPr lang="en-US" sz="1200">
                <a:solidFill>
                  <a:srgbClr val="000000"/>
                </a:solidFill>
                <a:latin typeface="Calibri" panose="020F0502020204030204" pitchFamily="34" charset="0"/>
              </a:rPr>
            </a:br>
            <a:r>
              <a:rPr lang="en-US" sz="1200">
                <a:solidFill>
                  <a:srgbClr val="000000"/>
                </a:solidFill>
                <a:latin typeface="Calibri" panose="020F0502020204030204" pitchFamily="34" charset="0"/>
              </a:rPr>
              <a:t>intermediate splits into</a:t>
            </a:r>
            <a:br>
              <a:rPr lang="en-US" sz="1200">
                <a:solidFill>
                  <a:srgbClr val="000000"/>
                </a:solidFill>
                <a:latin typeface="Calibri" panose="020F0502020204030204" pitchFamily="34" charset="0"/>
              </a:rPr>
            </a:br>
            <a:r>
              <a:rPr lang="en-US" sz="1200">
                <a:solidFill>
                  <a:srgbClr val="000000"/>
                </a:solidFill>
                <a:latin typeface="Calibri" panose="020F0502020204030204" pitchFamily="34" charset="0"/>
              </a:rPr>
              <a:t>two three-carbon</a:t>
            </a:r>
            <a:br>
              <a:rPr lang="en-US" sz="1200">
                <a:solidFill>
                  <a:srgbClr val="000000"/>
                </a:solidFill>
                <a:latin typeface="Calibri" panose="020F0502020204030204" pitchFamily="34" charset="0"/>
              </a:rPr>
            </a:br>
            <a:r>
              <a:rPr lang="en-US" sz="1200">
                <a:solidFill>
                  <a:srgbClr val="000000"/>
                </a:solidFill>
                <a:latin typeface="Calibri" panose="020F0502020204030204" pitchFamily="34" charset="0"/>
              </a:rPr>
              <a:t>intermediates.</a:t>
            </a:r>
          </a:p>
        </p:txBody>
      </p:sp>
      <p:sp>
        <p:nvSpPr>
          <p:cNvPr id="51" name="Text Box 31"/>
          <p:cNvSpPr txBox="1">
            <a:spLocks noChangeArrowheads="1"/>
          </p:cNvSpPr>
          <p:nvPr/>
        </p:nvSpPr>
        <p:spPr bwMode="auto">
          <a:xfrm>
            <a:off x="5627710" y="4585688"/>
            <a:ext cx="1835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Glyceraldehyde 3-phosphate</a:t>
            </a:r>
            <a:br>
              <a:rPr lang="en-US" sz="1200">
                <a:solidFill>
                  <a:srgbClr val="000000"/>
                </a:solidFill>
                <a:latin typeface="Calibri" panose="020F0502020204030204" pitchFamily="34" charset="0"/>
              </a:rPr>
            </a:br>
            <a:r>
              <a:rPr lang="en-US" sz="1200">
                <a:solidFill>
                  <a:srgbClr val="000000"/>
                </a:solidFill>
                <a:latin typeface="Calibri" panose="020F0502020204030204" pitchFamily="34" charset="0"/>
              </a:rPr>
              <a:t>(G3P)</a:t>
            </a:r>
          </a:p>
        </p:txBody>
      </p:sp>
    </p:spTree>
    <p:extLst>
      <p:ext uri="{BB962C8B-B14F-4D97-AF65-F5344CB8AC3E}">
        <p14:creationId xmlns:p14="http://schemas.microsoft.com/office/powerpoint/2010/main" val="24312777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arn(inVertic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arn(inVertical)">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arn(inVertical)">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arn(inVertical)">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barn(inVertical)">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barn(inVertical)">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barn(inVertical)">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barn(inVertical)">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barn(inVertical)">
                                      <p:cBhvr>
                                        <p:cTn id="5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0" grpId="0"/>
      <p:bldP spid="36" grpId="0"/>
      <p:bldP spid="37" grpId="0"/>
      <p:bldP spid="40" grpId="0"/>
      <p:bldP spid="41" grpId="0"/>
      <p:bldP spid="49" grpId="0"/>
      <p:bldP spid="50" grpId="0"/>
      <p:bldP spid="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6_07c_2Glycolysis_1-U.jpg"/>
          <p:cNvPicPr>
            <a:picLocks noChangeAspect="1"/>
          </p:cNvPicPr>
          <p:nvPr/>
        </p:nvPicPr>
        <p:blipFill rotWithShape="1">
          <a:blip r:embed="rId3" cstate="email">
            <a:extLst>
              <a:ext uri="{28A0092B-C50C-407E-A947-70E740481C1C}">
                <a14:useLocalDpi xmlns:a14="http://schemas.microsoft.com/office/drawing/2010/main" val="0"/>
              </a:ext>
            </a:extLst>
          </a:blip>
          <a:srcRect b="11420"/>
          <a:stretch/>
        </p:blipFill>
        <p:spPr>
          <a:xfrm>
            <a:off x="1549908" y="145079"/>
            <a:ext cx="6044184" cy="4373879"/>
          </a:xfrm>
          <a:prstGeom prst="rect">
            <a:avLst/>
          </a:prstGeom>
        </p:spPr>
      </p:pic>
      <p:sp>
        <p:nvSpPr>
          <p:cNvPr id="9217" name="Rectangle 3"/>
          <p:cNvSpPr>
            <a:spLocks noGrp="1" noChangeArrowheads="1"/>
          </p:cNvSpPr>
          <p:nvPr>
            <p:ph type="ctrTitle"/>
          </p:nvPr>
        </p:nvSpPr>
        <p:spPr bwMode="auto">
          <a:xfrm>
            <a:off x="1158480" y="0"/>
            <a:ext cx="4236244"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endParaRPr lang="en-US" sz="900" dirty="0"/>
          </a:p>
        </p:txBody>
      </p:sp>
      <p:grpSp>
        <p:nvGrpSpPr>
          <p:cNvPr id="7" name="Group 6"/>
          <p:cNvGrpSpPr/>
          <p:nvPr/>
        </p:nvGrpSpPr>
        <p:grpSpPr>
          <a:xfrm>
            <a:off x="4020101" y="703987"/>
            <a:ext cx="129455" cy="129455"/>
            <a:chOff x="3836132" y="887845"/>
            <a:chExt cx="172607" cy="172607"/>
          </a:xfrm>
        </p:grpSpPr>
        <p:sp>
          <p:nvSpPr>
            <p:cNvPr id="8" name="Oval 7"/>
            <p:cNvSpPr>
              <a:spLocks noChangeAspect="1"/>
            </p:cNvSpPr>
            <p:nvPr/>
          </p:nvSpPr>
          <p:spPr bwMode="auto">
            <a:xfrm>
              <a:off x="3836132" y="887845"/>
              <a:ext cx="172607" cy="172607"/>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9" name="Text Box 31"/>
            <p:cNvSpPr txBox="1">
              <a:spLocks noChangeArrowheads="1"/>
            </p:cNvSpPr>
            <p:nvPr/>
          </p:nvSpPr>
          <p:spPr bwMode="auto">
            <a:xfrm>
              <a:off x="3887215" y="890621"/>
              <a:ext cx="69329" cy="164148"/>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800">
                  <a:solidFill>
                    <a:srgbClr val="FFFFFF"/>
                  </a:solidFill>
                  <a:latin typeface="Calibri" panose="020F0502020204030204" pitchFamily="34" charset="0"/>
                </a:rPr>
                <a:t>5</a:t>
              </a:r>
            </a:p>
          </p:txBody>
        </p:sp>
      </p:grpSp>
      <p:grpSp>
        <p:nvGrpSpPr>
          <p:cNvPr id="10" name="Group 9"/>
          <p:cNvGrpSpPr/>
          <p:nvPr/>
        </p:nvGrpSpPr>
        <p:grpSpPr>
          <a:xfrm>
            <a:off x="1876976" y="694462"/>
            <a:ext cx="129455" cy="129455"/>
            <a:chOff x="3836132" y="887845"/>
            <a:chExt cx="172607" cy="172607"/>
          </a:xfrm>
        </p:grpSpPr>
        <p:sp>
          <p:nvSpPr>
            <p:cNvPr id="11" name="Oval 10"/>
            <p:cNvSpPr>
              <a:spLocks noChangeAspect="1"/>
            </p:cNvSpPr>
            <p:nvPr/>
          </p:nvSpPr>
          <p:spPr bwMode="auto">
            <a:xfrm>
              <a:off x="3836132" y="887845"/>
              <a:ext cx="172607" cy="172607"/>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12" name="Text Box 31"/>
            <p:cNvSpPr txBox="1">
              <a:spLocks noChangeArrowheads="1"/>
            </p:cNvSpPr>
            <p:nvPr/>
          </p:nvSpPr>
          <p:spPr bwMode="auto">
            <a:xfrm>
              <a:off x="3887215" y="890621"/>
              <a:ext cx="69329" cy="164148"/>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800">
                  <a:solidFill>
                    <a:srgbClr val="FFFFFF"/>
                  </a:solidFill>
                  <a:latin typeface="Calibri" panose="020F0502020204030204" pitchFamily="34" charset="0"/>
                </a:rPr>
                <a:t>5</a:t>
              </a:r>
            </a:p>
          </p:txBody>
        </p:sp>
      </p:grpSp>
      <p:grpSp>
        <p:nvGrpSpPr>
          <p:cNvPr id="13" name="Group 12"/>
          <p:cNvGrpSpPr/>
          <p:nvPr/>
        </p:nvGrpSpPr>
        <p:grpSpPr>
          <a:xfrm>
            <a:off x="5810801" y="703987"/>
            <a:ext cx="129455" cy="129455"/>
            <a:chOff x="3836132" y="887845"/>
            <a:chExt cx="172607" cy="172607"/>
          </a:xfrm>
        </p:grpSpPr>
        <p:sp>
          <p:nvSpPr>
            <p:cNvPr id="14" name="Oval 13"/>
            <p:cNvSpPr>
              <a:spLocks noChangeAspect="1"/>
            </p:cNvSpPr>
            <p:nvPr/>
          </p:nvSpPr>
          <p:spPr bwMode="auto">
            <a:xfrm>
              <a:off x="3836132" y="887845"/>
              <a:ext cx="172607" cy="172607"/>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15" name="Text Box 31"/>
            <p:cNvSpPr txBox="1">
              <a:spLocks noChangeArrowheads="1"/>
            </p:cNvSpPr>
            <p:nvPr/>
          </p:nvSpPr>
          <p:spPr bwMode="auto">
            <a:xfrm>
              <a:off x="3887215" y="890621"/>
              <a:ext cx="69329" cy="164148"/>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800">
                  <a:solidFill>
                    <a:srgbClr val="FFFFFF"/>
                  </a:solidFill>
                  <a:latin typeface="Calibri" panose="020F0502020204030204" pitchFamily="34" charset="0"/>
                </a:rPr>
                <a:t>5</a:t>
              </a:r>
            </a:p>
          </p:txBody>
        </p:sp>
      </p:grpSp>
      <p:sp>
        <p:nvSpPr>
          <p:cNvPr id="16" name="Text Box 31"/>
          <p:cNvSpPr txBox="1">
            <a:spLocks noChangeArrowheads="1"/>
          </p:cNvSpPr>
          <p:nvPr/>
        </p:nvSpPr>
        <p:spPr bwMode="auto">
          <a:xfrm>
            <a:off x="5919809" y="172441"/>
            <a:ext cx="13679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Glyceraldehyde 3-phosphate</a:t>
            </a:r>
            <a:br>
              <a:rPr lang="en-US" sz="900">
                <a:solidFill>
                  <a:srgbClr val="000000"/>
                </a:solidFill>
                <a:latin typeface="Calibri" panose="020F0502020204030204" pitchFamily="34" charset="0"/>
              </a:rPr>
            </a:br>
            <a:r>
              <a:rPr lang="en-US" sz="900">
                <a:solidFill>
                  <a:srgbClr val="000000"/>
                </a:solidFill>
                <a:latin typeface="Calibri" panose="020F0502020204030204" pitchFamily="34" charset="0"/>
              </a:rPr>
              <a:t>(G3P)</a:t>
            </a:r>
          </a:p>
        </p:txBody>
      </p:sp>
      <p:sp>
        <p:nvSpPr>
          <p:cNvPr id="17" name="Text Box 31"/>
          <p:cNvSpPr txBox="1">
            <a:spLocks noChangeArrowheads="1"/>
          </p:cNvSpPr>
          <p:nvPr/>
        </p:nvSpPr>
        <p:spPr bwMode="auto">
          <a:xfrm>
            <a:off x="3525858" y="172441"/>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p>
        </p:txBody>
      </p:sp>
      <p:sp>
        <p:nvSpPr>
          <p:cNvPr id="18" name="Text Box 31"/>
          <p:cNvSpPr txBox="1">
            <a:spLocks noChangeArrowheads="1"/>
          </p:cNvSpPr>
          <p:nvPr/>
        </p:nvSpPr>
        <p:spPr bwMode="auto">
          <a:xfrm>
            <a:off x="2979762" y="655039"/>
            <a:ext cx="26930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NAD</a:t>
            </a:r>
            <a:r>
              <a:rPr lang="en-US" sz="900" baseline="30000">
                <a:solidFill>
                  <a:srgbClr val="000000"/>
                </a:solidFill>
                <a:latin typeface="Symbol Std"/>
                <a:cs typeface="Symbol Std"/>
              </a:rPr>
              <a:t>+</a:t>
            </a:r>
          </a:p>
        </p:txBody>
      </p:sp>
      <p:sp>
        <p:nvSpPr>
          <p:cNvPr id="19" name="Text Box 31"/>
          <p:cNvSpPr txBox="1">
            <a:spLocks noChangeArrowheads="1"/>
          </p:cNvSpPr>
          <p:nvPr/>
        </p:nvSpPr>
        <p:spPr bwMode="auto">
          <a:xfrm>
            <a:off x="4814911" y="655039"/>
            <a:ext cx="26930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NAD</a:t>
            </a:r>
            <a:r>
              <a:rPr lang="en-US" sz="900" baseline="30000">
                <a:solidFill>
                  <a:srgbClr val="000000"/>
                </a:solidFill>
                <a:latin typeface="Symbol Std"/>
                <a:cs typeface="Symbol Std"/>
              </a:rPr>
              <a:t>+</a:t>
            </a:r>
          </a:p>
        </p:txBody>
      </p:sp>
      <p:sp>
        <p:nvSpPr>
          <p:cNvPr id="20" name="Text Box 31"/>
          <p:cNvSpPr txBox="1">
            <a:spLocks noChangeArrowheads="1"/>
          </p:cNvSpPr>
          <p:nvPr/>
        </p:nvSpPr>
        <p:spPr bwMode="auto">
          <a:xfrm>
            <a:off x="2789261" y="940789"/>
            <a:ext cx="292148" cy="1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NADH</a:t>
            </a:r>
            <a:endParaRPr lang="en-US" sz="900" baseline="30000">
              <a:solidFill>
                <a:srgbClr val="000000"/>
              </a:solidFill>
              <a:latin typeface="Symbol Std"/>
              <a:cs typeface="Symbol Std"/>
            </a:endParaRPr>
          </a:p>
        </p:txBody>
      </p:sp>
      <p:sp>
        <p:nvSpPr>
          <p:cNvPr id="21" name="Text Box 31"/>
          <p:cNvSpPr txBox="1">
            <a:spLocks noChangeArrowheads="1"/>
          </p:cNvSpPr>
          <p:nvPr/>
        </p:nvSpPr>
        <p:spPr bwMode="auto">
          <a:xfrm>
            <a:off x="4630760" y="953489"/>
            <a:ext cx="292148" cy="1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NADH</a:t>
            </a:r>
            <a:endParaRPr lang="en-US" sz="900" baseline="30000">
              <a:solidFill>
                <a:srgbClr val="000000"/>
              </a:solidFill>
              <a:latin typeface="Symbol Std"/>
              <a:cs typeface="Symbol Std"/>
            </a:endParaRPr>
          </a:p>
        </p:txBody>
      </p:sp>
      <p:sp>
        <p:nvSpPr>
          <p:cNvPr id="22" name="Text Box 31"/>
          <p:cNvSpPr txBox="1">
            <a:spLocks noChangeArrowheads="1"/>
          </p:cNvSpPr>
          <p:nvPr/>
        </p:nvSpPr>
        <p:spPr bwMode="auto">
          <a:xfrm>
            <a:off x="3113113" y="1118590"/>
            <a:ext cx="311126" cy="1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Symbol Std"/>
                <a:cs typeface="Symbol Std"/>
              </a:rPr>
              <a:t>+</a:t>
            </a:r>
            <a:r>
              <a:rPr lang="en-US" sz="900">
                <a:solidFill>
                  <a:srgbClr val="000000"/>
                </a:solidFill>
                <a:latin typeface="Calibri" panose="020F0502020204030204" pitchFamily="34" charset="0"/>
              </a:rPr>
              <a:t> H</a:t>
            </a:r>
            <a:r>
              <a:rPr lang="en-US" sz="900" baseline="30000">
                <a:solidFill>
                  <a:srgbClr val="000000"/>
                </a:solidFill>
                <a:latin typeface="Symbol Std"/>
                <a:cs typeface="Symbol Std"/>
              </a:rPr>
              <a:t>+</a:t>
            </a:r>
          </a:p>
        </p:txBody>
      </p:sp>
      <p:sp>
        <p:nvSpPr>
          <p:cNvPr id="23" name="Text Box 31"/>
          <p:cNvSpPr txBox="1">
            <a:spLocks noChangeArrowheads="1"/>
          </p:cNvSpPr>
          <p:nvPr/>
        </p:nvSpPr>
        <p:spPr bwMode="auto">
          <a:xfrm>
            <a:off x="4954612" y="1131292"/>
            <a:ext cx="303188" cy="1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Symbol Std"/>
                <a:cs typeface="Symbol Std"/>
              </a:rPr>
              <a:t>+</a:t>
            </a:r>
            <a:r>
              <a:rPr lang="en-US" sz="900">
                <a:solidFill>
                  <a:srgbClr val="000000"/>
                </a:solidFill>
                <a:latin typeface="Calibri" panose="020F0502020204030204" pitchFamily="34" charset="0"/>
              </a:rPr>
              <a:t> H</a:t>
            </a:r>
            <a:r>
              <a:rPr lang="en-US" sz="900" baseline="30000">
                <a:solidFill>
                  <a:srgbClr val="000000"/>
                </a:solidFill>
                <a:latin typeface="Symbol Std"/>
                <a:cs typeface="Symbol Std"/>
              </a:rPr>
              <a:t>+</a:t>
            </a:r>
          </a:p>
        </p:txBody>
      </p:sp>
      <p:sp>
        <p:nvSpPr>
          <p:cNvPr id="24" name="Text Box 31"/>
          <p:cNvSpPr txBox="1">
            <a:spLocks noChangeArrowheads="1"/>
          </p:cNvSpPr>
          <p:nvPr/>
        </p:nvSpPr>
        <p:spPr bwMode="auto">
          <a:xfrm>
            <a:off x="4910158" y="172440"/>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p>
        </p:txBody>
      </p:sp>
      <p:sp>
        <p:nvSpPr>
          <p:cNvPr id="25" name="Text Box 31"/>
          <p:cNvSpPr txBox="1">
            <a:spLocks noChangeArrowheads="1"/>
          </p:cNvSpPr>
          <p:nvPr/>
        </p:nvSpPr>
        <p:spPr bwMode="auto">
          <a:xfrm>
            <a:off x="6154759" y="909040"/>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p>
        </p:txBody>
      </p:sp>
      <p:sp>
        <p:nvSpPr>
          <p:cNvPr id="26" name="Text Box 31"/>
          <p:cNvSpPr txBox="1">
            <a:spLocks noChangeArrowheads="1"/>
          </p:cNvSpPr>
          <p:nvPr/>
        </p:nvSpPr>
        <p:spPr bwMode="auto">
          <a:xfrm>
            <a:off x="4275158" y="902690"/>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p>
        </p:txBody>
      </p:sp>
      <p:sp>
        <p:nvSpPr>
          <p:cNvPr id="28" name="Text Box 31"/>
          <p:cNvSpPr txBox="1">
            <a:spLocks noChangeArrowheads="1"/>
          </p:cNvSpPr>
          <p:nvPr/>
        </p:nvSpPr>
        <p:spPr bwMode="auto">
          <a:xfrm>
            <a:off x="3475057" y="1245589"/>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p>
        </p:txBody>
      </p:sp>
      <p:sp>
        <p:nvSpPr>
          <p:cNvPr id="29" name="Text Box 31"/>
          <p:cNvSpPr txBox="1">
            <a:spLocks noChangeArrowheads="1"/>
          </p:cNvSpPr>
          <p:nvPr/>
        </p:nvSpPr>
        <p:spPr bwMode="auto">
          <a:xfrm>
            <a:off x="4218009" y="1251940"/>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p>
        </p:txBody>
      </p:sp>
      <p:sp>
        <p:nvSpPr>
          <p:cNvPr id="30" name="Text Box 31"/>
          <p:cNvSpPr txBox="1">
            <a:spLocks noChangeArrowheads="1"/>
          </p:cNvSpPr>
          <p:nvPr/>
        </p:nvSpPr>
        <p:spPr bwMode="auto">
          <a:xfrm>
            <a:off x="5278457" y="1258288"/>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p>
        </p:txBody>
      </p:sp>
      <p:sp>
        <p:nvSpPr>
          <p:cNvPr id="31" name="Text Box 31"/>
          <p:cNvSpPr txBox="1">
            <a:spLocks noChangeArrowheads="1"/>
          </p:cNvSpPr>
          <p:nvPr/>
        </p:nvSpPr>
        <p:spPr bwMode="auto">
          <a:xfrm>
            <a:off x="6021409" y="1264639"/>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p>
        </p:txBody>
      </p:sp>
      <p:sp>
        <p:nvSpPr>
          <p:cNvPr id="32" name="Text Box 31"/>
          <p:cNvSpPr txBox="1">
            <a:spLocks noChangeArrowheads="1"/>
          </p:cNvSpPr>
          <p:nvPr/>
        </p:nvSpPr>
        <p:spPr bwMode="auto">
          <a:xfrm>
            <a:off x="6814942" y="666543"/>
            <a:ext cx="10513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200">
                <a:solidFill>
                  <a:srgbClr val="FF0000"/>
                </a:solidFill>
                <a:latin typeface="Calibri" panose="020F0502020204030204" pitchFamily="34" charset="0"/>
              </a:rPr>
              <a:t>ENERGY PAYOFF</a:t>
            </a:r>
            <a:br>
              <a:rPr lang="en-US" sz="1200">
                <a:solidFill>
                  <a:srgbClr val="FF0000"/>
                </a:solidFill>
                <a:latin typeface="Calibri" panose="020F0502020204030204" pitchFamily="34" charset="0"/>
              </a:rPr>
            </a:br>
            <a:r>
              <a:rPr lang="en-US" sz="1200">
                <a:solidFill>
                  <a:srgbClr val="FF0000"/>
                </a:solidFill>
                <a:latin typeface="Calibri" panose="020F0502020204030204" pitchFamily="34" charset="0"/>
              </a:rPr>
              <a:t>PHASE</a:t>
            </a:r>
          </a:p>
        </p:txBody>
      </p:sp>
      <p:sp>
        <p:nvSpPr>
          <p:cNvPr id="33" name="Text Box 31"/>
          <p:cNvSpPr txBox="1">
            <a:spLocks noChangeArrowheads="1"/>
          </p:cNvSpPr>
          <p:nvPr/>
        </p:nvSpPr>
        <p:spPr bwMode="auto">
          <a:xfrm>
            <a:off x="6211906" y="1264642"/>
            <a:ext cx="1175370" cy="1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1,3-Bisphosphoglycerate</a:t>
            </a:r>
          </a:p>
        </p:txBody>
      </p:sp>
      <p:sp>
        <p:nvSpPr>
          <p:cNvPr id="34" name="Text Box 31"/>
          <p:cNvSpPr txBox="1">
            <a:spLocks noChangeArrowheads="1"/>
          </p:cNvSpPr>
          <p:nvPr/>
        </p:nvSpPr>
        <p:spPr bwMode="auto">
          <a:xfrm>
            <a:off x="1576408" y="693139"/>
            <a:ext cx="889331" cy="41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501242" algn="l"/>
              </a:tabLst>
            </a:pPr>
            <a:r>
              <a:rPr lang="en-US" sz="900">
                <a:solidFill>
                  <a:srgbClr val="000000"/>
                </a:solidFill>
                <a:latin typeface="Calibri" panose="020F0502020204030204" pitchFamily="34" charset="0"/>
              </a:rPr>
              <a:t>Step 	A redox</a:t>
            </a:r>
            <a:br>
              <a:rPr lang="en-US" sz="900">
                <a:solidFill>
                  <a:srgbClr val="000000"/>
                </a:solidFill>
                <a:latin typeface="Calibri" panose="020F0502020204030204" pitchFamily="34" charset="0"/>
              </a:rPr>
            </a:br>
            <a:r>
              <a:rPr lang="en-US" sz="900">
                <a:solidFill>
                  <a:srgbClr val="000000"/>
                </a:solidFill>
                <a:latin typeface="Calibri" panose="020F0502020204030204" pitchFamily="34" charset="0"/>
              </a:rPr>
              <a:t>reaction generates</a:t>
            </a:r>
            <a:br>
              <a:rPr lang="en-US" sz="900">
                <a:solidFill>
                  <a:srgbClr val="000000"/>
                </a:solidFill>
                <a:latin typeface="Calibri" panose="020F0502020204030204" pitchFamily="34" charset="0"/>
              </a:rPr>
            </a:br>
            <a:r>
              <a:rPr lang="en-US" sz="900">
                <a:solidFill>
                  <a:srgbClr val="000000"/>
                </a:solidFill>
                <a:latin typeface="Calibri" panose="020F0502020204030204" pitchFamily="34" charset="0"/>
              </a:rPr>
              <a:t>NADH.</a:t>
            </a:r>
          </a:p>
        </p:txBody>
      </p:sp>
    </p:spTree>
    <p:extLst>
      <p:ext uri="{BB962C8B-B14F-4D97-AF65-F5344CB8AC3E}">
        <p14:creationId xmlns:p14="http://schemas.microsoft.com/office/powerpoint/2010/main" val="24056902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arn(inVertic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arn(inVertical)">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33"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6_07c_2Glycolysis_2-U.jpg"/>
          <p:cNvPicPr>
            <a:picLocks noChangeAspect="1"/>
          </p:cNvPicPr>
          <p:nvPr/>
        </p:nvPicPr>
        <p:blipFill rotWithShape="1">
          <a:blip r:embed="rId3" cstate="email">
            <a:extLst>
              <a:ext uri="{28A0092B-C50C-407E-A947-70E740481C1C}">
                <a14:useLocalDpi xmlns:a14="http://schemas.microsoft.com/office/drawing/2010/main" val="0"/>
              </a:ext>
            </a:extLst>
          </a:blip>
          <a:srcRect b="2546"/>
          <a:stretch/>
        </p:blipFill>
        <p:spPr>
          <a:xfrm>
            <a:off x="1549908" y="140972"/>
            <a:ext cx="6044184" cy="4812030"/>
          </a:xfrm>
          <a:prstGeom prst="rect">
            <a:avLst/>
          </a:prstGeom>
        </p:spPr>
      </p:pic>
      <p:grpSp>
        <p:nvGrpSpPr>
          <p:cNvPr id="3" name="Group 2"/>
          <p:cNvGrpSpPr/>
          <p:nvPr/>
        </p:nvGrpSpPr>
        <p:grpSpPr>
          <a:xfrm>
            <a:off x="4020101" y="703987"/>
            <a:ext cx="129455" cy="129455"/>
            <a:chOff x="3836132" y="887845"/>
            <a:chExt cx="172607" cy="172607"/>
          </a:xfrm>
        </p:grpSpPr>
        <p:sp>
          <p:nvSpPr>
            <p:cNvPr id="8" name="Oval 7"/>
            <p:cNvSpPr>
              <a:spLocks noChangeAspect="1"/>
            </p:cNvSpPr>
            <p:nvPr/>
          </p:nvSpPr>
          <p:spPr bwMode="auto">
            <a:xfrm>
              <a:off x="3836132" y="887845"/>
              <a:ext cx="172607" cy="172607"/>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9" name="Text Box 31"/>
            <p:cNvSpPr txBox="1">
              <a:spLocks noChangeArrowheads="1"/>
            </p:cNvSpPr>
            <p:nvPr/>
          </p:nvSpPr>
          <p:spPr bwMode="auto">
            <a:xfrm>
              <a:off x="3887215" y="890621"/>
              <a:ext cx="69329" cy="164148"/>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800">
                  <a:solidFill>
                    <a:srgbClr val="FFFFFF"/>
                  </a:solidFill>
                  <a:latin typeface="Calibri" panose="020F0502020204030204" pitchFamily="34" charset="0"/>
                </a:rPr>
                <a:t>5</a:t>
              </a:r>
            </a:p>
          </p:txBody>
        </p:sp>
      </p:grpSp>
      <p:grpSp>
        <p:nvGrpSpPr>
          <p:cNvPr id="10" name="Group 9"/>
          <p:cNvGrpSpPr/>
          <p:nvPr/>
        </p:nvGrpSpPr>
        <p:grpSpPr>
          <a:xfrm>
            <a:off x="1876976" y="694462"/>
            <a:ext cx="129455" cy="129455"/>
            <a:chOff x="3836132" y="887845"/>
            <a:chExt cx="172607" cy="172607"/>
          </a:xfrm>
        </p:grpSpPr>
        <p:sp>
          <p:nvSpPr>
            <p:cNvPr id="11" name="Oval 10"/>
            <p:cNvSpPr>
              <a:spLocks noChangeAspect="1"/>
            </p:cNvSpPr>
            <p:nvPr/>
          </p:nvSpPr>
          <p:spPr bwMode="auto">
            <a:xfrm>
              <a:off x="3836132" y="887845"/>
              <a:ext cx="172607" cy="172607"/>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12" name="Text Box 31"/>
            <p:cNvSpPr txBox="1">
              <a:spLocks noChangeArrowheads="1"/>
            </p:cNvSpPr>
            <p:nvPr/>
          </p:nvSpPr>
          <p:spPr bwMode="auto">
            <a:xfrm>
              <a:off x="3887215" y="890621"/>
              <a:ext cx="69329" cy="164148"/>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800">
                  <a:solidFill>
                    <a:srgbClr val="FFFFFF"/>
                  </a:solidFill>
                  <a:latin typeface="Calibri" panose="020F0502020204030204" pitchFamily="34" charset="0"/>
                </a:rPr>
                <a:t>5</a:t>
              </a:r>
            </a:p>
          </p:txBody>
        </p:sp>
      </p:grpSp>
      <p:grpSp>
        <p:nvGrpSpPr>
          <p:cNvPr id="13" name="Group 12"/>
          <p:cNvGrpSpPr/>
          <p:nvPr/>
        </p:nvGrpSpPr>
        <p:grpSpPr>
          <a:xfrm>
            <a:off x="5810801" y="703987"/>
            <a:ext cx="129455" cy="129455"/>
            <a:chOff x="3836132" y="887845"/>
            <a:chExt cx="172607" cy="172607"/>
          </a:xfrm>
        </p:grpSpPr>
        <p:sp>
          <p:nvSpPr>
            <p:cNvPr id="14" name="Oval 13"/>
            <p:cNvSpPr>
              <a:spLocks noChangeAspect="1"/>
            </p:cNvSpPr>
            <p:nvPr/>
          </p:nvSpPr>
          <p:spPr bwMode="auto">
            <a:xfrm>
              <a:off x="3836132" y="887845"/>
              <a:ext cx="172607" cy="172607"/>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15" name="Text Box 31"/>
            <p:cNvSpPr txBox="1">
              <a:spLocks noChangeArrowheads="1"/>
            </p:cNvSpPr>
            <p:nvPr/>
          </p:nvSpPr>
          <p:spPr bwMode="auto">
            <a:xfrm>
              <a:off x="3887215" y="890621"/>
              <a:ext cx="69329" cy="164148"/>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800">
                  <a:solidFill>
                    <a:srgbClr val="FFFFFF"/>
                  </a:solidFill>
                  <a:latin typeface="Calibri" panose="020F0502020204030204" pitchFamily="34" charset="0"/>
                </a:rPr>
                <a:t>5</a:t>
              </a:r>
            </a:p>
          </p:txBody>
        </p:sp>
      </p:grpSp>
      <p:grpSp>
        <p:nvGrpSpPr>
          <p:cNvPr id="16" name="Group 15"/>
          <p:cNvGrpSpPr/>
          <p:nvPr/>
        </p:nvGrpSpPr>
        <p:grpSpPr>
          <a:xfrm>
            <a:off x="1929363" y="1666012"/>
            <a:ext cx="129455" cy="129455"/>
            <a:chOff x="3836132" y="887845"/>
            <a:chExt cx="172607" cy="172607"/>
          </a:xfrm>
        </p:grpSpPr>
        <p:sp>
          <p:nvSpPr>
            <p:cNvPr id="17" name="Oval 16"/>
            <p:cNvSpPr>
              <a:spLocks noChangeAspect="1"/>
            </p:cNvSpPr>
            <p:nvPr/>
          </p:nvSpPr>
          <p:spPr bwMode="auto">
            <a:xfrm>
              <a:off x="3836132" y="887845"/>
              <a:ext cx="172607" cy="172607"/>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18" name="Text Box 31"/>
            <p:cNvSpPr txBox="1">
              <a:spLocks noChangeArrowheads="1"/>
            </p:cNvSpPr>
            <p:nvPr/>
          </p:nvSpPr>
          <p:spPr bwMode="auto">
            <a:xfrm>
              <a:off x="3887215" y="890621"/>
              <a:ext cx="69329" cy="164148"/>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800">
                  <a:solidFill>
                    <a:srgbClr val="FFFFFF"/>
                  </a:solidFill>
                  <a:latin typeface="Calibri" panose="020F0502020204030204" pitchFamily="34" charset="0"/>
                </a:rPr>
                <a:t>6</a:t>
              </a:r>
            </a:p>
          </p:txBody>
        </p:sp>
      </p:grpSp>
      <p:grpSp>
        <p:nvGrpSpPr>
          <p:cNvPr id="19" name="Group 18"/>
          <p:cNvGrpSpPr/>
          <p:nvPr/>
        </p:nvGrpSpPr>
        <p:grpSpPr>
          <a:xfrm>
            <a:off x="2194476" y="1666012"/>
            <a:ext cx="129455" cy="129455"/>
            <a:chOff x="3836132" y="887845"/>
            <a:chExt cx="172607" cy="172607"/>
          </a:xfrm>
        </p:grpSpPr>
        <p:sp>
          <p:nvSpPr>
            <p:cNvPr id="20" name="Oval 19"/>
            <p:cNvSpPr>
              <a:spLocks noChangeAspect="1"/>
            </p:cNvSpPr>
            <p:nvPr/>
          </p:nvSpPr>
          <p:spPr bwMode="auto">
            <a:xfrm>
              <a:off x="3836132" y="887845"/>
              <a:ext cx="172607" cy="172607"/>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21" name="Text Box 31"/>
            <p:cNvSpPr txBox="1">
              <a:spLocks noChangeArrowheads="1"/>
            </p:cNvSpPr>
            <p:nvPr/>
          </p:nvSpPr>
          <p:spPr bwMode="auto">
            <a:xfrm>
              <a:off x="3887215" y="890621"/>
              <a:ext cx="69329" cy="164148"/>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800">
                  <a:solidFill>
                    <a:srgbClr val="FFFFFF"/>
                  </a:solidFill>
                  <a:latin typeface="Calibri" panose="020F0502020204030204" pitchFamily="34" charset="0"/>
                </a:rPr>
                <a:t>9</a:t>
              </a:r>
            </a:p>
          </p:txBody>
        </p:sp>
      </p:grpSp>
      <p:grpSp>
        <p:nvGrpSpPr>
          <p:cNvPr id="22" name="Group 21"/>
          <p:cNvGrpSpPr/>
          <p:nvPr/>
        </p:nvGrpSpPr>
        <p:grpSpPr>
          <a:xfrm>
            <a:off x="4020101" y="2437537"/>
            <a:ext cx="129455" cy="129455"/>
            <a:chOff x="3836132" y="887845"/>
            <a:chExt cx="172607" cy="172607"/>
          </a:xfrm>
        </p:grpSpPr>
        <p:sp>
          <p:nvSpPr>
            <p:cNvPr id="23" name="Oval 22"/>
            <p:cNvSpPr>
              <a:spLocks noChangeAspect="1"/>
            </p:cNvSpPr>
            <p:nvPr/>
          </p:nvSpPr>
          <p:spPr bwMode="auto">
            <a:xfrm>
              <a:off x="3836132" y="887845"/>
              <a:ext cx="172607" cy="172607"/>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24" name="Text Box 31"/>
            <p:cNvSpPr txBox="1">
              <a:spLocks noChangeArrowheads="1"/>
            </p:cNvSpPr>
            <p:nvPr/>
          </p:nvSpPr>
          <p:spPr bwMode="auto">
            <a:xfrm>
              <a:off x="3887215" y="890621"/>
              <a:ext cx="69329" cy="164148"/>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800">
                  <a:solidFill>
                    <a:srgbClr val="FFFFFF"/>
                  </a:solidFill>
                  <a:latin typeface="Calibri" panose="020F0502020204030204" pitchFamily="34" charset="0"/>
                </a:rPr>
                <a:t>7</a:t>
              </a:r>
            </a:p>
          </p:txBody>
        </p:sp>
      </p:grpSp>
      <p:grpSp>
        <p:nvGrpSpPr>
          <p:cNvPr id="25" name="Group 24"/>
          <p:cNvGrpSpPr/>
          <p:nvPr/>
        </p:nvGrpSpPr>
        <p:grpSpPr>
          <a:xfrm>
            <a:off x="4020101" y="3328125"/>
            <a:ext cx="129455" cy="129455"/>
            <a:chOff x="3836132" y="887845"/>
            <a:chExt cx="172607" cy="172607"/>
          </a:xfrm>
        </p:grpSpPr>
        <p:sp>
          <p:nvSpPr>
            <p:cNvPr id="26" name="Oval 25"/>
            <p:cNvSpPr>
              <a:spLocks noChangeAspect="1"/>
            </p:cNvSpPr>
            <p:nvPr/>
          </p:nvSpPr>
          <p:spPr bwMode="auto">
            <a:xfrm>
              <a:off x="3836132" y="887845"/>
              <a:ext cx="172607" cy="172607"/>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28" name="Text Box 31"/>
            <p:cNvSpPr txBox="1">
              <a:spLocks noChangeArrowheads="1"/>
            </p:cNvSpPr>
            <p:nvPr/>
          </p:nvSpPr>
          <p:spPr bwMode="auto">
            <a:xfrm>
              <a:off x="3887215" y="890621"/>
              <a:ext cx="69329" cy="164148"/>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800">
                  <a:solidFill>
                    <a:srgbClr val="FFFFFF"/>
                  </a:solidFill>
                  <a:latin typeface="Calibri" panose="020F0502020204030204" pitchFamily="34" charset="0"/>
                </a:rPr>
                <a:t>8</a:t>
              </a:r>
            </a:p>
          </p:txBody>
        </p:sp>
      </p:grpSp>
      <p:grpSp>
        <p:nvGrpSpPr>
          <p:cNvPr id="29" name="Group 28"/>
          <p:cNvGrpSpPr/>
          <p:nvPr/>
        </p:nvGrpSpPr>
        <p:grpSpPr>
          <a:xfrm>
            <a:off x="5810801" y="3328125"/>
            <a:ext cx="129455" cy="129455"/>
            <a:chOff x="3836132" y="887845"/>
            <a:chExt cx="172607" cy="172607"/>
          </a:xfrm>
        </p:grpSpPr>
        <p:sp>
          <p:nvSpPr>
            <p:cNvPr id="30" name="Oval 29"/>
            <p:cNvSpPr>
              <a:spLocks noChangeAspect="1"/>
            </p:cNvSpPr>
            <p:nvPr/>
          </p:nvSpPr>
          <p:spPr bwMode="auto">
            <a:xfrm>
              <a:off x="3836132" y="887845"/>
              <a:ext cx="172607" cy="172607"/>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31" name="Text Box 31"/>
            <p:cNvSpPr txBox="1">
              <a:spLocks noChangeArrowheads="1"/>
            </p:cNvSpPr>
            <p:nvPr/>
          </p:nvSpPr>
          <p:spPr bwMode="auto">
            <a:xfrm>
              <a:off x="3887215" y="890621"/>
              <a:ext cx="69329" cy="164148"/>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800">
                  <a:solidFill>
                    <a:srgbClr val="FFFFFF"/>
                  </a:solidFill>
                  <a:latin typeface="Calibri" panose="020F0502020204030204" pitchFamily="34" charset="0"/>
                </a:rPr>
                <a:t>8</a:t>
              </a:r>
            </a:p>
          </p:txBody>
        </p:sp>
      </p:grpSp>
      <p:grpSp>
        <p:nvGrpSpPr>
          <p:cNvPr id="32" name="Group 31"/>
          <p:cNvGrpSpPr/>
          <p:nvPr/>
        </p:nvGrpSpPr>
        <p:grpSpPr>
          <a:xfrm>
            <a:off x="5810801" y="2437537"/>
            <a:ext cx="129455" cy="129455"/>
            <a:chOff x="3836132" y="887845"/>
            <a:chExt cx="172607" cy="172607"/>
          </a:xfrm>
        </p:grpSpPr>
        <p:sp>
          <p:nvSpPr>
            <p:cNvPr id="33" name="Oval 32"/>
            <p:cNvSpPr>
              <a:spLocks noChangeAspect="1"/>
            </p:cNvSpPr>
            <p:nvPr/>
          </p:nvSpPr>
          <p:spPr bwMode="auto">
            <a:xfrm>
              <a:off x="3836132" y="887845"/>
              <a:ext cx="172607" cy="172607"/>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34" name="Text Box 31"/>
            <p:cNvSpPr txBox="1">
              <a:spLocks noChangeArrowheads="1"/>
            </p:cNvSpPr>
            <p:nvPr/>
          </p:nvSpPr>
          <p:spPr bwMode="auto">
            <a:xfrm>
              <a:off x="3887215" y="890621"/>
              <a:ext cx="69329" cy="164148"/>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800">
                  <a:solidFill>
                    <a:srgbClr val="FFFFFF"/>
                  </a:solidFill>
                  <a:latin typeface="Calibri" panose="020F0502020204030204" pitchFamily="34" charset="0"/>
                </a:rPr>
                <a:t>7</a:t>
              </a:r>
            </a:p>
          </p:txBody>
        </p:sp>
      </p:grpSp>
      <p:grpSp>
        <p:nvGrpSpPr>
          <p:cNvPr id="35" name="Group 34"/>
          <p:cNvGrpSpPr/>
          <p:nvPr/>
        </p:nvGrpSpPr>
        <p:grpSpPr>
          <a:xfrm>
            <a:off x="4020101" y="1651725"/>
            <a:ext cx="129455" cy="129455"/>
            <a:chOff x="3836132" y="887845"/>
            <a:chExt cx="172607" cy="172607"/>
          </a:xfrm>
        </p:grpSpPr>
        <p:sp>
          <p:nvSpPr>
            <p:cNvPr id="36" name="Oval 35"/>
            <p:cNvSpPr>
              <a:spLocks noChangeAspect="1"/>
            </p:cNvSpPr>
            <p:nvPr/>
          </p:nvSpPr>
          <p:spPr bwMode="auto">
            <a:xfrm>
              <a:off x="3836132" y="887845"/>
              <a:ext cx="172607" cy="172607"/>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37" name="Text Box 31"/>
            <p:cNvSpPr txBox="1">
              <a:spLocks noChangeArrowheads="1"/>
            </p:cNvSpPr>
            <p:nvPr/>
          </p:nvSpPr>
          <p:spPr bwMode="auto">
            <a:xfrm>
              <a:off x="3887215" y="890621"/>
              <a:ext cx="69329" cy="164148"/>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800">
                  <a:solidFill>
                    <a:srgbClr val="FFFFFF"/>
                  </a:solidFill>
                  <a:latin typeface="Calibri" panose="020F0502020204030204" pitchFamily="34" charset="0"/>
                </a:rPr>
                <a:t>6</a:t>
              </a:r>
            </a:p>
          </p:txBody>
        </p:sp>
      </p:grpSp>
      <p:grpSp>
        <p:nvGrpSpPr>
          <p:cNvPr id="38" name="Group 37"/>
          <p:cNvGrpSpPr/>
          <p:nvPr/>
        </p:nvGrpSpPr>
        <p:grpSpPr>
          <a:xfrm>
            <a:off x="5810801" y="1651725"/>
            <a:ext cx="129455" cy="129455"/>
            <a:chOff x="3836132" y="887845"/>
            <a:chExt cx="172607" cy="172607"/>
          </a:xfrm>
        </p:grpSpPr>
        <p:sp>
          <p:nvSpPr>
            <p:cNvPr id="39" name="Oval 38"/>
            <p:cNvSpPr>
              <a:spLocks noChangeAspect="1"/>
            </p:cNvSpPr>
            <p:nvPr/>
          </p:nvSpPr>
          <p:spPr bwMode="auto">
            <a:xfrm>
              <a:off x="3836132" y="887845"/>
              <a:ext cx="172607" cy="172607"/>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40" name="Text Box 31"/>
            <p:cNvSpPr txBox="1">
              <a:spLocks noChangeArrowheads="1"/>
            </p:cNvSpPr>
            <p:nvPr/>
          </p:nvSpPr>
          <p:spPr bwMode="auto">
            <a:xfrm>
              <a:off x="3887215" y="890621"/>
              <a:ext cx="69329" cy="164148"/>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800">
                  <a:solidFill>
                    <a:srgbClr val="FFFFFF"/>
                  </a:solidFill>
                  <a:latin typeface="Calibri" panose="020F0502020204030204" pitchFamily="34" charset="0"/>
                </a:rPr>
                <a:t>6</a:t>
              </a:r>
            </a:p>
          </p:txBody>
        </p:sp>
      </p:grpSp>
      <p:grpSp>
        <p:nvGrpSpPr>
          <p:cNvPr id="41" name="Group 40"/>
          <p:cNvGrpSpPr/>
          <p:nvPr/>
        </p:nvGrpSpPr>
        <p:grpSpPr>
          <a:xfrm>
            <a:off x="4023276" y="4347300"/>
            <a:ext cx="129455" cy="129455"/>
            <a:chOff x="3836132" y="887845"/>
            <a:chExt cx="172607" cy="172607"/>
          </a:xfrm>
        </p:grpSpPr>
        <p:sp>
          <p:nvSpPr>
            <p:cNvPr id="42" name="Oval 41"/>
            <p:cNvSpPr>
              <a:spLocks noChangeAspect="1"/>
            </p:cNvSpPr>
            <p:nvPr/>
          </p:nvSpPr>
          <p:spPr bwMode="auto">
            <a:xfrm>
              <a:off x="3836132" y="887845"/>
              <a:ext cx="172607" cy="172607"/>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43" name="Text Box 31"/>
            <p:cNvSpPr txBox="1">
              <a:spLocks noChangeArrowheads="1"/>
            </p:cNvSpPr>
            <p:nvPr/>
          </p:nvSpPr>
          <p:spPr bwMode="auto">
            <a:xfrm>
              <a:off x="3887215" y="890621"/>
              <a:ext cx="69329" cy="164148"/>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800">
                  <a:solidFill>
                    <a:srgbClr val="FFFFFF"/>
                  </a:solidFill>
                  <a:latin typeface="Calibri" panose="020F0502020204030204" pitchFamily="34" charset="0"/>
                </a:rPr>
                <a:t>9</a:t>
              </a:r>
            </a:p>
          </p:txBody>
        </p:sp>
      </p:grpSp>
      <p:grpSp>
        <p:nvGrpSpPr>
          <p:cNvPr id="44" name="Group 43"/>
          <p:cNvGrpSpPr/>
          <p:nvPr/>
        </p:nvGrpSpPr>
        <p:grpSpPr>
          <a:xfrm>
            <a:off x="5813976" y="4342537"/>
            <a:ext cx="129455" cy="129455"/>
            <a:chOff x="3836132" y="887845"/>
            <a:chExt cx="172607" cy="172607"/>
          </a:xfrm>
        </p:grpSpPr>
        <p:sp>
          <p:nvSpPr>
            <p:cNvPr id="45" name="Oval 44"/>
            <p:cNvSpPr>
              <a:spLocks noChangeAspect="1"/>
            </p:cNvSpPr>
            <p:nvPr/>
          </p:nvSpPr>
          <p:spPr bwMode="auto">
            <a:xfrm>
              <a:off x="3836132" y="887845"/>
              <a:ext cx="172607" cy="172607"/>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46" name="Text Box 31"/>
            <p:cNvSpPr txBox="1">
              <a:spLocks noChangeArrowheads="1"/>
            </p:cNvSpPr>
            <p:nvPr/>
          </p:nvSpPr>
          <p:spPr bwMode="auto">
            <a:xfrm>
              <a:off x="3887215" y="890621"/>
              <a:ext cx="69329" cy="164148"/>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800">
                  <a:solidFill>
                    <a:srgbClr val="FFFFFF"/>
                  </a:solidFill>
                  <a:latin typeface="Calibri" panose="020F0502020204030204" pitchFamily="34" charset="0"/>
                </a:rPr>
                <a:t>9</a:t>
              </a:r>
            </a:p>
          </p:txBody>
        </p:sp>
      </p:grpSp>
      <p:sp>
        <p:nvSpPr>
          <p:cNvPr id="47" name="Text Box 31"/>
          <p:cNvSpPr txBox="1">
            <a:spLocks noChangeArrowheads="1"/>
          </p:cNvSpPr>
          <p:nvPr/>
        </p:nvSpPr>
        <p:spPr bwMode="auto">
          <a:xfrm>
            <a:off x="5919809" y="172441"/>
            <a:ext cx="13679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Glyceraldehyde 3-phosphate</a:t>
            </a:r>
            <a:br>
              <a:rPr lang="en-US" sz="900">
                <a:solidFill>
                  <a:srgbClr val="000000"/>
                </a:solidFill>
                <a:latin typeface="Calibri" panose="020F0502020204030204" pitchFamily="34" charset="0"/>
              </a:rPr>
            </a:br>
            <a:r>
              <a:rPr lang="en-US" sz="900">
                <a:solidFill>
                  <a:srgbClr val="000000"/>
                </a:solidFill>
                <a:latin typeface="Calibri" panose="020F0502020204030204" pitchFamily="34" charset="0"/>
              </a:rPr>
              <a:t>(G3P)</a:t>
            </a:r>
          </a:p>
        </p:txBody>
      </p:sp>
      <p:sp>
        <p:nvSpPr>
          <p:cNvPr id="48" name="Text Box 31"/>
          <p:cNvSpPr txBox="1">
            <a:spLocks noChangeArrowheads="1"/>
          </p:cNvSpPr>
          <p:nvPr/>
        </p:nvSpPr>
        <p:spPr bwMode="auto">
          <a:xfrm>
            <a:off x="2878159" y="1855189"/>
            <a:ext cx="20518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ATP</a:t>
            </a:r>
          </a:p>
        </p:txBody>
      </p:sp>
      <p:sp>
        <p:nvSpPr>
          <p:cNvPr id="49" name="Text Box 31"/>
          <p:cNvSpPr txBox="1">
            <a:spLocks noChangeArrowheads="1"/>
          </p:cNvSpPr>
          <p:nvPr/>
        </p:nvSpPr>
        <p:spPr bwMode="auto">
          <a:xfrm>
            <a:off x="3119461" y="1461489"/>
            <a:ext cx="2180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ADP</a:t>
            </a:r>
          </a:p>
        </p:txBody>
      </p:sp>
      <p:sp>
        <p:nvSpPr>
          <p:cNvPr id="50" name="Text Box 31"/>
          <p:cNvSpPr txBox="1">
            <a:spLocks noChangeArrowheads="1"/>
          </p:cNvSpPr>
          <p:nvPr/>
        </p:nvSpPr>
        <p:spPr bwMode="auto">
          <a:xfrm>
            <a:off x="3525858" y="172441"/>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p>
        </p:txBody>
      </p:sp>
      <p:sp>
        <p:nvSpPr>
          <p:cNvPr id="51" name="Text Box 31"/>
          <p:cNvSpPr txBox="1">
            <a:spLocks noChangeArrowheads="1"/>
          </p:cNvSpPr>
          <p:nvPr/>
        </p:nvSpPr>
        <p:spPr bwMode="auto">
          <a:xfrm>
            <a:off x="4706960" y="4566639"/>
            <a:ext cx="20518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ATP</a:t>
            </a:r>
          </a:p>
        </p:txBody>
      </p:sp>
      <p:sp>
        <p:nvSpPr>
          <p:cNvPr id="52" name="Text Box 31"/>
          <p:cNvSpPr txBox="1">
            <a:spLocks noChangeArrowheads="1"/>
          </p:cNvSpPr>
          <p:nvPr/>
        </p:nvSpPr>
        <p:spPr bwMode="auto">
          <a:xfrm>
            <a:off x="2890859" y="4572989"/>
            <a:ext cx="20518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ATP</a:t>
            </a:r>
          </a:p>
        </p:txBody>
      </p:sp>
      <p:sp>
        <p:nvSpPr>
          <p:cNvPr id="53" name="Text Box 31"/>
          <p:cNvSpPr txBox="1">
            <a:spLocks noChangeArrowheads="1"/>
          </p:cNvSpPr>
          <p:nvPr/>
        </p:nvSpPr>
        <p:spPr bwMode="auto">
          <a:xfrm>
            <a:off x="4706960" y="1861540"/>
            <a:ext cx="20518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ATP</a:t>
            </a:r>
          </a:p>
        </p:txBody>
      </p:sp>
      <p:sp>
        <p:nvSpPr>
          <p:cNvPr id="54" name="Text Box 31"/>
          <p:cNvSpPr txBox="1">
            <a:spLocks noChangeArrowheads="1"/>
          </p:cNvSpPr>
          <p:nvPr/>
        </p:nvSpPr>
        <p:spPr bwMode="auto">
          <a:xfrm>
            <a:off x="4922861" y="1480538"/>
            <a:ext cx="2180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ADP</a:t>
            </a:r>
          </a:p>
        </p:txBody>
      </p:sp>
      <p:sp>
        <p:nvSpPr>
          <p:cNvPr id="55" name="Text Box 31"/>
          <p:cNvSpPr txBox="1">
            <a:spLocks noChangeArrowheads="1"/>
          </p:cNvSpPr>
          <p:nvPr/>
        </p:nvSpPr>
        <p:spPr bwMode="auto">
          <a:xfrm>
            <a:off x="3125810" y="4166589"/>
            <a:ext cx="2180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ADP</a:t>
            </a:r>
          </a:p>
        </p:txBody>
      </p:sp>
      <p:sp>
        <p:nvSpPr>
          <p:cNvPr id="56" name="Text Box 31"/>
          <p:cNvSpPr txBox="1">
            <a:spLocks noChangeArrowheads="1"/>
          </p:cNvSpPr>
          <p:nvPr/>
        </p:nvSpPr>
        <p:spPr bwMode="auto">
          <a:xfrm>
            <a:off x="4916511" y="4172939"/>
            <a:ext cx="2180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ADP</a:t>
            </a:r>
          </a:p>
        </p:txBody>
      </p:sp>
      <p:sp>
        <p:nvSpPr>
          <p:cNvPr id="57" name="Text Box 31"/>
          <p:cNvSpPr txBox="1">
            <a:spLocks noChangeArrowheads="1"/>
          </p:cNvSpPr>
          <p:nvPr/>
        </p:nvSpPr>
        <p:spPr bwMode="auto">
          <a:xfrm>
            <a:off x="3106761" y="3385539"/>
            <a:ext cx="189956" cy="1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H</a:t>
            </a:r>
            <a:r>
              <a:rPr lang="en-US" sz="900" baseline="-25000">
                <a:solidFill>
                  <a:srgbClr val="000000"/>
                </a:solidFill>
                <a:latin typeface="Calibri" panose="020F0502020204030204" pitchFamily="34" charset="0"/>
              </a:rPr>
              <a:t>2</a:t>
            </a:r>
            <a:r>
              <a:rPr lang="en-US" sz="900">
                <a:solidFill>
                  <a:srgbClr val="000000"/>
                </a:solidFill>
                <a:latin typeface="Calibri" panose="020F0502020204030204" pitchFamily="34" charset="0"/>
              </a:rPr>
              <a:t>O</a:t>
            </a:r>
          </a:p>
        </p:txBody>
      </p:sp>
      <p:sp>
        <p:nvSpPr>
          <p:cNvPr id="58" name="Text Box 31"/>
          <p:cNvSpPr txBox="1">
            <a:spLocks noChangeArrowheads="1"/>
          </p:cNvSpPr>
          <p:nvPr/>
        </p:nvSpPr>
        <p:spPr bwMode="auto">
          <a:xfrm>
            <a:off x="4916511" y="3385539"/>
            <a:ext cx="189956" cy="1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H</a:t>
            </a:r>
            <a:r>
              <a:rPr lang="en-US" sz="900" baseline="-25000">
                <a:solidFill>
                  <a:srgbClr val="000000"/>
                </a:solidFill>
                <a:latin typeface="Calibri" panose="020F0502020204030204" pitchFamily="34" charset="0"/>
              </a:rPr>
              <a:t>2</a:t>
            </a:r>
            <a:r>
              <a:rPr lang="en-US" sz="900">
                <a:solidFill>
                  <a:srgbClr val="000000"/>
                </a:solidFill>
                <a:latin typeface="Calibri" panose="020F0502020204030204" pitchFamily="34" charset="0"/>
              </a:rPr>
              <a:t>O</a:t>
            </a:r>
          </a:p>
        </p:txBody>
      </p:sp>
      <p:sp>
        <p:nvSpPr>
          <p:cNvPr id="59" name="Text Box 31"/>
          <p:cNvSpPr txBox="1">
            <a:spLocks noChangeArrowheads="1"/>
          </p:cNvSpPr>
          <p:nvPr/>
        </p:nvSpPr>
        <p:spPr bwMode="auto">
          <a:xfrm>
            <a:off x="2979762" y="655039"/>
            <a:ext cx="26930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NAD</a:t>
            </a:r>
            <a:r>
              <a:rPr lang="en-US" sz="900" baseline="30000">
                <a:solidFill>
                  <a:srgbClr val="000000"/>
                </a:solidFill>
                <a:latin typeface="Symbol Std"/>
                <a:cs typeface="Symbol Std"/>
              </a:rPr>
              <a:t>+</a:t>
            </a:r>
          </a:p>
        </p:txBody>
      </p:sp>
      <p:sp>
        <p:nvSpPr>
          <p:cNvPr id="60" name="Text Box 31"/>
          <p:cNvSpPr txBox="1">
            <a:spLocks noChangeArrowheads="1"/>
          </p:cNvSpPr>
          <p:nvPr/>
        </p:nvSpPr>
        <p:spPr bwMode="auto">
          <a:xfrm>
            <a:off x="4814911" y="655039"/>
            <a:ext cx="26930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NAD</a:t>
            </a:r>
            <a:r>
              <a:rPr lang="en-US" sz="900" baseline="30000">
                <a:solidFill>
                  <a:srgbClr val="000000"/>
                </a:solidFill>
                <a:latin typeface="Symbol Std"/>
                <a:cs typeface="Symbol Std"/>
              </a:rPr>
              <a:t>+</a:t>
            </a:r>
          </a:p>
        </p:txBody>
      </p:sp>
      <p:sp>
        <p:nvSpPr>
          <p:cNvPr id="61" name="Text Box 31"/>
          <p:cNvSpPr txBox="1">
            <a:spLocks noChangeArrowheads="1"/>
          </p:cNvSpPr>
          <p:nvPr/>
        </p:nvSpPr>
        <p:spPr bwMode="auto">
          <a:xfrm>
            <a:off x="2789261" y="940789"/>
            <a:ext cx="292148" cy="1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NADH</a:t>
            </a:r>
            <a:endParaRPr lang="en-US" sz="900" baseline="30000">
              <a:solidFill>
                <a:srgbClr val="000000"/>
              </a:solidFill>
              <a:latin typeface="Symbol Std"/>
              <a:cs typeface="Symbol Std"/>
            </a:endParaRPr>
          </a:p>
        </p:txBody>
      </p:sp>
      <p:sp>
        <p:nvSpPr>
          <p:cNvPr id="62" name="Text Box 31"/>
          <p:cNvSpPr txBox="1">
            <a:spLocks noChangeArrowheads="1"/>
          </p:cNvSpPr>
          <p:nvPr/>
        </p:nvSpPr>
        <p:spPr bwMode="auto">
          <a:xfrm>
            <a:off x="4630760" y="953489"/>
            <a:ext cx="292148" cy="1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NADH</a:t>
            </a:r>
            <a:endParaRPr lang="en-US" sz="900" baseline="30000">
              <a:solidFill>
                <a:srgbClr val="000000"/>
              </a:solidFill>
              <a:latin typeface="Symbol Std"/>
              <a:cs typeface="Symbol Std"/>
            </a:endParaRPr>
          </a:p>
        </p:txBody>
      </p:sp>
      <p:sp>
        <p:nvSpPr>
          <p:cNvPr id="63" name="Text Box 31"/>
          <p:cNvSpPr txBox="1">
            <a:spLocks noChangeArrowheads="1"/>
          </p:cNvSpPr>
          <p:nvPr/>
        </p:nvSpPr>
        <p:spPr bwMode="auto">
          <a:xfrm>
            <a:off x="3113113" y="1118590"/>
            <a:ext cx="301601" cy="1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Symbol Std"/>
                <a:cs typeface="Symbol Std"/>
              </a:rPr>
              <a:t>+</a:t>
            </a:r>
            <a:r>
              <a:rPr lang="en-US" sz="900">
                <a:solidFill>
                  <a:srgbClr val="000000"/>
                </a:solidFill>
                <a:latin typeface="Calibri" panose="020F0502020204030204" pitchFamily="34" charset="0"/>
              </a:rPr>
              <a:t> H</a:t>
            </a:r>
            <a:r>
              <a:rPr lang="en-US" sz="900" baseline="30000">
                <a:solidFill>
                  <a:srgbClr val="000000"/>
                </a:solidFill>
                <a:latin typeface="Symbol Std"/>
                <a:cs typeface="Symbol Std"/>
              </a:rPr>
              <a:t>+</a:t>
            </a:r>
          </a:p>
        </p:txBody>
      </p:sp>
      <p:sp>
        <p:nvSpPr>
          <p:cNvPr id="64" name="Text Box 31"/>
          <p:cNvSpPr txBox="1">
            <a:spLocks noChangeArrowheads="1"/>
          </p:cNvSpPr>
          <p:nvPr/>
        </p:nvSpPr>
        <p:spPr bwMode="auto">
          <a:xfrm>
            <a:off x="4954613" y="1128519"/>
            <a:ext cx="293663" cy="1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Symbol Std"/>
                <a:cs typeface="Symbol Std"/>
              </a:rPr>
              <a:t>+</a:t>
            </a:r>
            <a:r>
              <a:rPr lang="en-US" sz="900">
                <a:solidFill>
                  <a:srgbClr val="000000"/>
                </a:solidFill>
                <a:latin typeface="Calibri" panose="020F0502020204030204" pitchFamily="34" charset="0"/>
              </a:rPr>
              <a:t> H</a:t>
            </a:r>
            <a:r>
              <a:rPr lang="en-US" sz="900" baseline="30000">
                <a:solidFill>
                  <a:srgbClr val="000000"/>
                </a:solidFill>
                <a:latin typeface="Symbol Std"/>
                <a:cs typeface="Symbol Std"/>
              </a:rPr>
              <a:t>+</a:t>
            </a:r>
          </a:p>
        </p:txBody>
      </p:sp>
      <p:sp>
        <p:nvSpPr>
          <p:cNvPr id="65" name="Text Box 31"/>
          <p:cNvSpPr txBox="1">
            <a:spLocks noChangeArrowheads="1"/>
          </p:cNvSpPr>
          <p:nvPr/>
        </p:nvSpPr>
        <p:spPr bwMode="auto">
          <a:xfrm>
            <a:off x="4910158" y="172440"/>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p>
        </p:txBody>
      </p:sp>
      <p:sp>
        <p:nvSpPr>
          <p:cNvPr id="66" name="Text Box 31"/>
          <p:cNvSpPr txBox="1">
            <a:spLocks noChangeArrowheads="1"/>
          </p:cNvSpPr>
          <p:nvPr/>
        </p:nvSpPr>
        <p:spPr bwMode="auto">
          <a:xfrm>
            <a:off x="6154759" y="909040"/>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p>
        </p:txBody>
      </p:sp>
      <p:sp>
        <p:nvSpPr>
          <p:cNvPr id="67" name="Text Box 31"/>
          <p:cNvSpPr txBox="1">
            <a:spLocks noChangeArrowheads="1"/>
          </p:cNvSpPr>
          <p:nvPr/>
        </p:nvSpPr>
        <p:spPr bwMode="auto">
          <a:xfrm>
            <a:off x="4275158" y="902690"/>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p>
        </p:txBody>
      </p:sp>
      <p:sp>
        <p:nvSpPr>
          <p:cNvPr id="68" name="Text Box 31"/>
          <p:cNvSpPr txBox="1">
            <a:spLocks noChangeArrowheads="1"/>
          </p:cNvSpPr>
          <p:nvPr/>
        </p:nvSpPr>
        <p:spPr bwMode="auto">
          <a:xfrm>
            <a:off x="3475057" y="1245589"/>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p>
        </p:txBody>
      </p:sp>
      <p:sp>
        <p:nvSpPr>
          <p:cNvPr id="69" name="Text Box 31"/>
          <p:cNvSpPr txBox="1">
            <a:spLocks noChangeArrowheads="1"/>
          </p:cNvSpPr>
          <p:nvPr/>
        </p:nvSpPr>
        <p:spPr bwMode="auto">
          <a:xfrm>
            <a:off x="4218009" y="1251940"/>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p>
        </p:txBody>
      </p:sp>
      <p:sp>
        <p:nvSpPr>
          <p:cNvPr id="70" name="Text Box 31"/>
          <p:cNvSpPr txBox="1">
            <a:spLocks noChangeArrowheads="1"/>
          </p:cNvSpPr>
          <p:nvPr/>
        </p:nvSpPr>
        <p:spPr bwMode="auto">
          <a:xfrm>
            <a:off x="5278457" y="1258288"/>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p>
        </p:txBody>
      </p:sp>
      <p:sp>
        <p:nvSpPr>
          <p:cNvPr id="71" name="Text Box 31"/>
          <p:cNvSpPr txBox="1">
            <a:spLocks noChangeArrowheads="1"/>
          </p:cNvSpPr>
          <p:nvPr/>
        </p:nvSpPr>
        <p:spPr bwMode="auto">
          <a:xfrm>
            <a:off x="6021409" y="1264639"/>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p>
        </p:txBody>
      </p:sp>
      <p:sp>
        <p:nvSpPr>
          <p:cNvPr id="72" name="Text Box 31"/>
          <p:cNvSpPr txBox="1">
            <a:spLocks noChangeArrowheads="1"/>
          </p:cNvSpPr>
          <p:nvPr/>
        </p:nvSpPr>
        <p:spPr bwMode="auto">
          <a:xfrm>
            <a:off x="3849708" y="2756889"/>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p>
        </p:txBody>
      </p:sp>
      <p:sp>
        <p:nvSpPr>
          <p:cNvPr id="73" name="Text Box 31"/>
          <p:cNvSpPr txBox="1">
            <a:spLocks noChangeArrowheads="1"/>
          </p:cNvSpPr>
          <p:nvPr/>
        </p:nvSpPr>
        <p:spPr bwMode="auto">
          <a:xfrm>
            <a:off x="4218010" y="2140939"/>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p>
        </p:txBody>
      </p:sp>
      <p:sp>
        <p:nvSpPr>
          <p:cNvPr id="74" name="Text Box 31"/>
          <p:cNvSpPr txBox="1">
            <a:spLocks noChangeArrowheads="1"/>
          </p:cNvSpPr>
          <p:nvPr/>
        </p:nvSpPr>
        <p:spPr bwMode="auto">
          <a:xfrm>
            <a:off x="3849708" y="3747488"/>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p>
        </p:txBody>
      </p:sp>
      <p:sp>
        <p:nvSpPr>
          <p:cNvPr id="75" name="Text Box 31"/>
          <p:cNvSpPr txBox="1">
            <a:spLocks noChangeArrowheads="1"/>
          </p:cNvSpPr>
          <p:nvPr/>
        </p:nvSpPr>
        <p:spPr bwMode="auto">
          <a:xfrm>
            <a:off x="5659459" y="2756888"/>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p>
        </p:txBody>
      </p:sp>
      <p:sp>
        <p:nvSpPr>
          <p:cNvPr id="76" name="Text Box 31"/>
          <p:cNvSpPr txBox="1">
            <a:spLocks noChangeArrowheads="1"/>
          </p:cNvSpPr>
          <p:nvPr/>
        </p:nvSpPr>
        <p:spPr bwMode="auto">
          <a:xfrm>
            <a:off x="6015060" y="2147289"/>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p>
        </p:txBody>
      </p:sp>
      <p:sp>
        <p:nvSpPr>
          <p:cNvPr id="77" name="Text Box 31"/>
          <p:cNvSpPr txBox="1">
            <a:spLocks noChangeArrowheads="1"/>
          </p:cNvSpPr>
          <p:nvPr/>
        </p:nvSpPr>
        <p:spPr bwMode="auto">
          <a:xfrm>
            <a:off x="5646758" y="3753838"/>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p>
        </p:txBody>
      </p:sp>
      <p:sp>
        <p:nvSpPr>
          <p:cNvPr id="78" name="Text Box 31"/>
          <p:cNvSpPr txBox="1">
            <a:spLocks noChangeArrowheads="1"/>
          </p:cNvSpPr>
          <p:nvPr/>
        </p:nvSpPr>
        <p:spPr bwMode="auto">
          <a:xfrm>
            <a:off x="1144363" y="-27351"/>
            <a:ext cx="231267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a:solidFill>
                  <a:srgbClr val="FF0000"/>
                </a:solidFill>
                <a:latin typeface="Calibri" panose="020F0502020204030204" pitchFamily="34" charset="0"/>
              </a:rPr>
              <a:t>ENERGY PAYOFF PHASE</a:t>
            </a:r>
          </a:p>
        </p:txBody>
      </p:sp>
      <p:sp>
        <p:nvSpPr>
          <p:cNvPr id="79" name="Text Box 31"/>
          <p:cNvSpPr txBox="1">
            <a:spLocks noChangeArrowheads="1"/>
          </p:cNvSpPr>
          <p:nvPr/>
        </p:nvSpPr>
        <p:spPr bwMode="auto">
          <a:xfrm>
            <a:off x="6211906" y="1264642"/>
            <a:ext cx="1175370" cy="1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1,3-Bisphosphoglycerate</a:t>
            </a:r>
          </a:p>
        </p:txBody>
      </p:sp>
      <p:sp>
        <p:nvSpPr>
          <p:cNvPr id="80" name="Text Box 31"/>
          <p:cNvSpPr txBox="1">
            <a:spLocks noChangeArrowheads="1"/>
          </p:cNvSpPr>
          <p:nvPr/>
        </p:nvSpPr>
        <p:spPr bwMode="auto">
          <a:xfrm>
            <a:off x="6211909" y="2153641"/>
            <a:ext cx="945740" cy="1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3-Phosphoglycerate</a:t>
            </a:r>
          </a:p>
        </p:txBody>
      </p:sp>
      <p:sp>
        <p:nvSpPr>
          <p:cNvPr id="81" name="Text Box 31"/>
          <p:cNvSpPr txBox="1">
            <a:spLocks noChangeArrowheads="1"/>
          </p:cNvSpPr>
          <p:nvPr/>
        </p:nvSpPr>
        <p:spPr bwMode="auto">
          <a:xfrm>
            <a:off x="6211909" y="2979140"/>
            <a:ext cx="945740" cy="1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2-Phosphoglycerate</a:t>
            </a:r>
          </a:p>
        </p:txBody>
      </p:sp>
      <p:sp>
        <p:nvSpPr>
          <p:cNvPr id="82" name="Text Box 31"/>
          <p:cNvSpPr txBox="1">
            <a:spLocks noChangeArrowheads="1"/>
          </p:cNvSpPr>
          <p:nvPr/>
        </p:nvSpPr>
        <p:spPr bwMode="auto">
          <a:xfrm>
            <a:off x="6205558" y="3976090"/>
            <a:ext cx="1054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err="1">
                <a:solidFill>
                  <a:srgbClr val="000000"/>
                </a:solidFill>
                <a:latin typeface="Calibri" panose="020F0502020204030204" pitchFamily="34" charset="0"/>
              </a:rPr>
              <a:t>Phosphoenolpyruvate</a:t>
            </a:r>
            <a:r>
              <a:rPr lang="en-US" sz="900">
                <a:solidFill>
                  <a:srgbClr val="000000"/>
                </a:solidFill>
                <a:latin typeface="Calibri" panose="020F0502020204030204" pitchFamily="34" charset="0"/>
              </a:rPr>
              <a:t/>
            </a:r>
            <a:br>
              <a:rPr lang="en-US" sz="900">
                <a:solidFill>
                  <a:srgbClr val="000000"/>
                </a:solidFill>
                <a:latin typeface="Calibri" panose="020F0502020204030204" pitchFamily="34" charset="0"/>
              </a:rPr>
            </a:br>
            <a:r>
              <a:rPr lang="en-US" sz="900">
                <a:solidFill>
                  <a:srgbClr val="000000"/>
                </a:solidFill>
                <a:latin typeface="Calibri" panose="020F0502020204030204" pitchFamily="34" charset="0"/>
              </a:rPr>
              <a:t>(PEP)</a:t>
            </a:r>
          </a:p>
        </p:txBody>
      </p:sp>
      <p:sp>
        <p:nvSpPr>
          <p:cNvPr id="83" name="Text Box 31"/>
          <p:cNvSpPr txBox="1">
            <a:spLocks noChangeArrowheads="1"/>
          </p:cNvSpPr>
          <p:nvPr/>
        </p:nvSpPr>
        <p:spPr bwMode="auto">
          <a:xfrm>
            <a:off x="6205558" y="4788890"/>
            <a:ext cx="42875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Pyruvate</a:t>
            </a:r>
          </a:p>
        </p:txBody>
      </p:sp>
      <p:sp>
        <p:nvSpPr>
          <p:cNvPr id="84" name="Text Box 31"/>
          <p:cNvSpPr txBox="1">
            <a:spLocks noChangeArrowheads="1"/>
          </p:cNvSpPr>
          <p:nvPr/>
        </p:nvSpPr>
        <p:spPr bwMode="auto">
          <a:xfrm>
            <a:off x="1576408" y="693139"/>
            <a:ext cx="889331" cy="41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501242" algn="l"/>
              </a:tabLst>
            </a:pPr>
            <a:r>
              <a:rPr lang="en-US" sz="900">
                <a:solidFill>
                  <a:srgbClr val="000000"/>
                </a:solidFill>
                <a:latin typeface="Calibri" panose="020F0502020204030204" pitchFamily="34" charset="0"/>
              </a:rPr>
              <a:t>Step 	A redox</a:t>
            </a:r>
            <a:br>
              <a:rPr lang="en-US" sz="900">
                <a:solidFill>
                  <a:srgbClr val="000000"/>
                </a:solidFill>
                <a:latin typeface="Calibri" panose="020F0502020204030204" pitchFamily="34" charset="0"/>
              </a:rPr>
            </a:br>
            <a:r>
              <a:rPr lang="en-US" sz="900">
                <a:solidFill>
                  <a:srgbClr val="000000"/>
                </a:solidFill>
                <a:latin typeface="Calibri" panose="020F0502020204030204" pitchFamily="34" charset="0"/>
              </a:rPr>
              <a:t>reaction generates</a:t>
            </a:r>
            <a:br>
              <a:rPr lang="en-US" sz="900">
                <a:solidFill>
                  <a:srgbClr val="000000"/>
                </a:solidFill>
                <a:latin typeface="Calibri" panose="020F0502020204030204" pitchFamily="34" charset="0"/>
              </a:rPr>
            </a:br>
            <a:r>
              <a:rPr lang="en-US" sz="900">
                <a:solidFill>
                  <a:srgbClr val="000000"/>
                </a:solidFill>
                <a:latin typeface="Calibri" panose="020F0502020204030204" pitchFamily="34" charset="0"/>
              </a:rPr>
              <a:t>NADH.</a:t>
            </a:r>
          </a:p>
        </p:txBody>
      </p:sp>
      <p:sp>
        <p:nvSpPr>
          <p:cNvPr id="85" name="Text Box 31"/>
          <p:cNvSpPr txBox="1">
            <a:spLocks noChangeArrowheads="1"/>
          </p:cNvSpPr>
          <p:nvPr/>
        </p:nvSpPr>
        <p:spPr bwMode="auto">
          <a:xfrm>
            <a:off x="1582757" y="1658340"/>
            <a:ext cx="981375" cy="41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508385" algn="l"/>
                <a:tab pos="794127" algn="l"/>
              </a:tabLst>
            </a:pPr>
            <a:r>
              <a:rPr lang="en-US" sz="900">
                <a:solidFill>
                  <a:srgbClr val="000000"/>
                </a:solidFill>
                <a:latin typeface="Calibri" panose="020F0502020204030204" pitchFamily="34" charset="0"/>
              </a:rPr>
              <a:t>Steps	–	ATP</a:t>
            </a:r>
            <a:br>
              <a:rPr lang="en-US" sz="900">
                <a:solidFill>
                  <a:srgbClr val="000000"/>
                </a:solidFill>
                <a:latin typeface="Calibri" panose="020F0502020204030204" pitchFamily="34" charset="0"/>
              </a:rPr>
            </a:br>
            <a:r>
              <a:rPr lang="en-US" sz="900">
                <a:solidFill>
                  <a:srgbClr val="000000"/>
                </a:solidFill>
                <a:latin typeface="Calibri" panose="020F0502020204030204" pitchFamily="34" charset="0"/>
              </a:rPr>
              <a:t>and pyruvate are</a:t>
            </a:r>
            <a:br>
              <a:rPr lang="en-US" sz="900">
                <a:solidFill>
                  <a:srgbClr val="000000"/>
                </a:solidFill>
                <a:latin typeface="Calibri" panose="020F0502020204030204" pitchFamily="34" charset="0"/>
              </a:rPr>
            </a:br>
            <a:r>
              <a:rPr lang="en-US" sz="900">
                <a:solidFill>
                  <a:srgbClr val="000000"/>
                </a:solidFill>
                <a:latin typeface="Calibri" panose="020F0502020204030204" pitchFamily="34" charset="0"/>
              </a:rPr>
              <a:t>produced.</a:t>
            </a:r>
          </a:p>
        </p:txBody>
      </p:sp>
    </p:spTree>
    <p:extLst>
      <p:ext uri="{BB962C8B-B14F-4D97-AF65-F5344CB8AC3E}">
        <p14:creationId xmlns:p14="http://schemas.microsoft.com/office/powerpoint/2010/main" val="3093141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barn(inVertical)">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barn(inVertical)">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barn(inVertical)">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barn(inVertical)">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barn(inVertical)">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barn(inVertical)">
                                      <p:cBhvr>
                                        <p:cTn id="32" dur="500"/>
                                        <p:tgtEl>
                                          <p:spTgt spid="8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barn(inVertical)">
                                      <p:cBhvr>
                                        <p:cTn id="37" dur="500"/>
                                        <p:tgtEl>
                                          <p:spTgt spid="8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barn(inVertical)">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barn(inVertical)">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barn(inVertical)">
                                      <p:cBhvr>
                                        <p:cTn id="52" dur="500"/>
                                        <p:tgtEl>
                                          <p:spTgt spid="82"/>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barn(inVertical)">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barn(inVertical)">
                                      <p:cBhvr>
                                        <p:cTn id="62" dur="500"/>
                                        <p:tgtEl>
                                          <p:spTgt spid="56"/>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barn(inVertical)">
                                      <p:cBhvr>
                                        <p:cTn id="67" dur="500"/>
                                        <p:tgtEl>
                                          <p:spTgt spid="52"/>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barn(inVertical)">
                                      <p:cBhvr>
                                        <p:cTn id="72" dur="500"/>
                                        <p:tgtEl>
                                          <p:spTgt spid="51"/>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barn(inVertical)">
                                      <p:cBhvr>
                                        <p:cTn id="7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1" grpId="0"/>
      <p:bldP spid="52" grpId="0"/>
      <p:bldP spid="53" grpId="0"/>
      <p:bldP spid="54" grpId="0"/>
      <p:bldP spid="55" grpId="0"/>
      <p:bldP spid="56" grpId="0"/>
      <p:bldP spid="57" grpId="0"/>
      <p:bldP spid="58" grpId="0"/>
      <p:bldP spid="80" grpId="0"/>
      <p:bldP spid="81" grpId="0"/>
      <p:bldP spid="82" grpId="0"/>
      <p:bldP spid="83" grpId="0"/>
      <p:bldP spid="8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242220" y="-920"/>
            <a:ext cx="6708775" cy="315141"/>
          </a:xfrm>
        </p:spPr>
        <p:txBody>
          <a:bodyPr>
            <a:normAutofit fontScale="90000"/>
          </a:bodyPr>
          <a:lstStyle/>
          <a:p>
            <a:r>
              <a:rPr lang="en-US" sz="2100"/>
              <a:t>Pyruvate is oxidized in preparation for the citric acid cycle</a:t>
            </a:r>
          </a:p>
        </p:txBody>
      </p:sp>
      <p:sp>
        <p:nvSpPr>
          <p:cNvPr id="52227" name="Rectangle 3"/>
          <p:cNvSpPr>
            <a:spLocks noGrp="1" noChangeArrowheads="1"/>
          </p:cNvSpPr>
          <p:nvPr>
            <p:ph idx="1"/>
          </p:nvPr>
        </p:nvSpPr>
        <p:spPr>
          <a:xfrm>
            <a:off x="1242219" y="485421"/>
            <a:ext cx="6758782" cy="1095654"/>
          </a:xfrm>
        </p:spPr>
        <p:txBody>
          <a:bodyPr>
            <a:normAutofit fontScale="77500" lnSpcReduction="20000"/>
          </a:bodyPr>
          <a:lstStyle/>
          <a:p>
            <a:r>
              <a:rPr lang="en-US" sz="1800"/>
              <a:t>At the  finish of glycolysis, ________of the stored energy still remains in the pyruvate molecules</a:t>
            </a:r>
          </a:p>
          <a:p>
            <a:r>
              <a:rPr lang="en-US" sz="1800"/>
              <a:t>Pyruvate molecules are then transported from the ______________ into a ______________where the citric acid cycle and oxidative phosphorylation will occur.</a:t>
            </a:r>
          </a:p>
        </p:txBody>
      </p:sp>
      <p:cxnSp>
        <p:nvCxnSpPr>
          <p:cNvPr id="44" name="Straight Connector 43"/>
          <p:cNvCxnSpPr/>
          <p:nvPr/>
        </p:nvCxnSpPr>
        <p:spPr>
          <a:xfrm flipV="1">
            <a:off x="1195783" y="457118"/>
            <a:ext cx="6801644" cy="559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1671121" y="1989270"/>
            <a:ext cx="5781743" cy="3025753"/>
            <a:chOff x="307830" y="942827"/>
            <a:chExt cx="8546592" cy="4964853"/>
          </a:xfrm>
        </p:grpSpPr>
        <p:pic>
          <p:nvPicPr>
            <p:cNvPr id="46" name="Picture 45" descr="06_06_1CellRespOverview-U.jpg"/>
            <p:cNvPicPr>
              <a:picLocks noChangeAspect="1"/>
            </p:cNvPicPr>
            <p:nvPr/>
          </p:nvPicPr>
          <p:blipFill rotWithShape="1">
            <a:blip r:embed="rId3" cstate="email">
              <a:extLst>
                <a:ext uri="{28A0092B-C50C-407E-A947-70E740481C1C}">
                  <a14:useLocalDpi xmlns:a14="http://schemas.microsoft.com/office/drawing/2010/main" val="0"/>
                </a:ext>
              </a:extLst>
            </a:blip>
            <a:srcRect b="3043"/>
            <a:stretch/>
          </p:blipFill>
          <p:spPr>
            <a:xfrm>
              <a:off x="307830" y="942827"/>
              <a:ext cx="8546592" cy="4964853"/>
            </a:xfrm>
            <a:prstGeom prst="rect">
              <a:avLst/>
            </a:prstGeom>
          </p:spPr>
        </p:pic>
        <p:sp>
          <p:nvSpPr>
            <p:cNvPr id="47" name="Text Box 31"/>
            <p:cNvSpPr txBox="1">
              <a:spLocks noChangeArrowheads="1"/>
            </p:cNvSpPr>
            <p:nvPr/>
          </p:nvSpPr>
          <p:spPr bwMode="auto">
            <a:xfrm>
              <a:off x="3465027" y="1965293"/>
              <a:ext cx="1421739" cy="22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dirty="0">
                  <a:solidFill>
                    <a:srgbClr val="000000"/>
                  </a:solidFill>
                  <a:latin typeface="Calibri" panose="020F0502020204030204" pitchFamily="34" charset="0"/>
                </a:rPr>
                <a:t>Electrons carried by</a:t>
              </a:r>
            </a:p>
          </p:txBody>
        </p:sp>
        <p:sp>
          <p:nvSpPr>
            <p:cNvPr id="50" name="Text Box 31"/>
            <p:cNvSpPr txBox="1">
              <a:spLocks noChangeArrowheads="1"/>
            </p:cNvSpPr>
            <p:nvPr/>
          </p:nvSpPr>
          <p:spPr bwMode="auto">
            <a:xfrm>
              <a:off x="1306030" y="5233614"/>
              <a:ext cx="328574" cy="252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00">
                  <a:solidFill>
                    <a:srgbClr val="000000"/>
                  </a:solidFill>
                  <a:latin typeface="Calibri" panose="020F0502020204030204" pitchFamily="34" charset="0"/>
                </a:rPr>
                <a:t>ATP</a:t>
              </a:r>
            </a:p>
          </p:txBody>
        </p:sp>
        <p:sp>
          <p:nvSpPr>
            <p:cNvPr id="53" name="Text Box 31"/>
            <p:cNvSpPr txBox="1">
              <a:spLocks noChangeArrowheads="1"/>
            </p:cNvSpPr>
            <p:nvPr/>
          </p:nvSpPr>
          <p:spPr bwMode="auto">
            <a:xfrm>
              <a:off x="1001229" y="2617414"/>
              <a:ext cx="849766" cy="277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FFFFFF"/>
                  </a:solidFill>
                  <a:latin typeface="Calibri" panose="020F0502020204030204" pitchFamily="34" charset="0"/>
                </a:rPr>
                <a:t>Glycolysis</a:t>
              </a:r>
            </a:p>
          </p:txBody>
        </p:sp>
        <p:sp>
          <p:nvSpPr>
            <p:cNvPr id="54" name="Text Box 31"/>
            <p:cNvSpPr txBox="1">
              <a:spLocks noChangeArrowheads="1"/>
            </p:cNvSpPr>
            <p:nvPr/>
          </p:nvSpPr>
          <p:spPr bwMode="auto">
            <a:xfrm>
              <a:off x="450895" y="2871413"/>
              <a:ext cx="683499" cy="277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FFFFFF"/>
                  </a:solidFill>
                  <a:latin typeface="Calibri" panose="020F0502020204030204" pitchFamily="34" charset="0"/>
                </a:rPr>
                <a:t>Glucose</a:t>
              </a:r>
            </a:p>
          </p:txBody>
        </p:sp>
        <p:sp>
          <p:nvSpPr>
            <p:cNvPr id="58" name="Text Box 31"/>
            <p:cNvSpPr txBox="1">
              <a:spLocks noChangeArrowheads="1"/>
            </p:cNvSpPr>
            <p:nvPr/>
          </p:nvSpPr>
          <p:spPr bwMode="auto">
            <a:xfrm>
              <a:off x="1814444" y="5106610"/>
              <a:ext cx="1440695" cy="555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Substrate-level</a:t>
              </a:r>
              <a:br>
                <a:rPr lang="en-US" sz="1100">
                  <a:solidFill>
                    <a:srgbClr val="000000"/>
                  </a:solidFill>
                  <a:latin typeface="Calibri" panose="020F0502020204030204" pitchFamily="34" charset="0"/>
                </a:rPr>
              </a:br>
              <a:r>
                <a:rPr lang="en-US" sz="1100">
                  <a:solidFill>
                    <a:srgbClr val="000000"/>
                  </a:solidFill>
                  <a:latin typeface="Calibri" panose="020F0502020204030204" pitchFamily="34" charset="0"/>
                </a:rPr>
                <a:t>phosphorylation</a:t>
              </a:r>
            </a:p>
          </p:txBody>
        </p:sp>
        <p:sp>
          <p:nvSpPr>
            <p:cNvPr id="62" name="Text Box 31"/>
            <p:cNvSpPr txBox="1">
              <a:spLocks noChangeArrowheads="1"/>
            </p:cNvSpPr>
            <p:nvPr/>
          </p:nvSpPr>
          <p:spPr bwMode="auto">
            <a:xfrm>
              <a:off x="1678562" y="4082145"/>
              <a:ext cx="667014" cy="277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C</a:t>
              </a:r>
              <a:r>
                <a:rPr lang="en-US" sz="900">
                  <a:solidFill>
                    <a:srgbClr val="000000"/>
                  </a:solidFill>
                  <a:latin typeface="Calibri" panose="020F0502020204030204" pitchFamily="34" charset="0"/>
                </a:rPr>
                <a:t>YTOSOL</a:t>
              </a:r>
            </a:p>
          </p:txBody>
        </p:sp>
      </p:grpSp>
      <p:sp>
        <p:nvSpPr>
          <p:cNvPr id="69" name="Text Box 31"/>
          <p:cNvSpPr txBox="1">
            <a:spLocks noChangeArrowheads="1"/>
          </p:cNvSpPr>
          <p:nvPr/>
        </p:nvSpPr>
        <p:spPr bwMode="auto">
          <a:xfrm>
            <a:off x="2598417" y="3164617"/>
            <a:ext cx="6669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400">
                <a:latin typeface="Calibri" panose="020F0502020204030204" pitchFamily="34" charset="0"/>
              </a:rPr>
              <a:t>Pyruvate</a:t>
            </a:r>
            <a:endParaRPr lang="en-US" sz="1100">
              <a:latin typeface="Calibri" panose="020F0502020204030204" pitchFamily="34" charset="0"/>
            </a:endParaRPr>
          </a:p>
        </p:txBody>
      </p:sp>
      <p:sp>
        <p:nvSpPr>
          <p:cNvPr id="70" name="Text Box 31"/>
          <p:cNvSpPr txBox="1">
            <a:spLocks noChangeArrowheads="1"/>
          </p:cNvSpPr>
          <p:nvPr/>
        </p:nvSpPr>
        <p:spPr bwMode="auto">
          <a:xfrm>
            <a:off x="3297724" y="3662333"/>
            <a:ext cx="108358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M</a:t>
            </a:r>
            <a:r>
              <a:rPr lang="en-US" sz="1100">
                <a:solidFill>
                  <a:srgbClr val="000000"/>
                </a:solidFill>
                <a:latin typeface="Calibri" panose="020F0502020204030204" pitchFamily="34" charset="0"/>
              </a:rPr>
              <a:t>ITOCHONDRION</a:t>
            </a:r>
          </a:p>
        </p:txBody>
      </p:sp>
      <p:sp>
        <p:nvSpPr>
          <p:cNvPr id="71" name="Text Box 31"/>
          <p:cNvSpPr txBox="1">
            <a:spLocks noChangeArrowheads="1"/>
          </p:cNvSpPr>
          <p:nvPr/>
        </p:nvSpPr>
        <p:spPr bwMode="auto">
          <a:xfrm>
            <a:off x="3350516" y="3112135"/>
            <a:ext cx="7321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400">
                <a:latin typeface="Calibri" panose="020F0502020204030204" pitchFamily="34" charset="0"/>
              </a:rPr>
              <a:t>Pyruvate</a:t>
            </a:r>
            <a:br>
              <a:rPr lang="en-US" sz="1400">
                <a:latin typeface="Calibri" panose="020F0502020204030204" pitchFamily="34" charset="0"/>
              </a:rPr>
            </a:br>
            <a:r>
              <a:rPr lang="en-US" sz="1400">
                <a:latin typeface="Calibri" panose="020F0502020204030204" pitchFamily="34" charset="0"/>
              </a:rPr>
              <a:t>Oxidation</a:t>
            </a:r>
          </a:p>
        </p:txBody>
      </p:sp>
      <p:sp>
        <p:nvSpPr>
          <p:cNvPr id="2" name="Rectangle 1"/>
          <p:cNvSpPr/>
          <p:nvPr/>
        </p:nvSpPr>
        <p:spPr>
          <a:xfrm>
            <a:off x="2068183" y="1384102"/>
            <a:ext cx="1460038" cy="346249"/>
          </a:xfrm>
          <a:prstGeom prst="rect">
            <a:avLst/>
          </a:prstGeom>
        </p:spPr>
        <p:txBody>
          <a:bodyPr wrap="none" lIns="68580" tIns="34290" rIns="68580" bIns="34290">
            <a:spAutoFit/>
          </a:bodyPr>
          <a:lstStyle/>
          <a:p>
            <a:r>
              <a:rPr lang="en-US" sz="1800"/>
              <a:t>mitochondria</a:t>
            </a:r>
          </a:p>
        </p:txBody>
      </p:sp>
      <p:sp>
        <p:nvSpPr>
          <p:cNvPr id="17" name="Rectangle 16"/>
          <p:cNvSpPr/>
          <p:nvPr/>
        </p:nvSpPr>
        <p:spPr>
          <a:xfrm>
            <a:off x="3960624" y="462714"/>
            <a:ext cx="600502" cy="346249"/>
          </a:xfrm>
          <a:prstGeom prst="rect">
            <a:avLst/>
          </a:prstGeom>
        </p:spPr>
        <p:txBody>
          <a:bodyPr wrap="none" lIns="68580" tIns="34290" rIns="68580" bIns="34290">
            <a:spAutoFit/>
          </a:bodyPr>
          <a:lstStyle/>
          <a:p>
            <a:r>
              <a:rPr lang="en-US" sz="1800"/>
              <a:t>90%</a:t>
            </a:r>
          </a:p>
        </p:txBody>
      </p:sp>
      <p:sp>
        <p:nvSpPr>
          <p:cNvPr id="18" name="Rectangle 17"/>
          <p:cNvSpPr/>
          <p:nvPr/>
        </p:nvSpPr>
        <p:spPr>
          <a:xfrm>
            <a:off x="6349268" y="1136038"/>
            <a:ext cx="856920" cy="346249"/>
          </a:xfrm>
          <a:prstGeom prst="rect">
            <a:avLst/>
          </a:prstGeom>
        </p:spPr>
        <p:txBody>
          <a:bodyPr wrap="none" lIns="68580" tIns="34290" rIns="68580" bIns="34290">
            <a:spAutoFit/>
          </a:bodyPr>
          <a:lstStyle/>
          <a:p>
            <a:r>
              <a:rPr lang="en-US" sz="1800"/>
              <a:t>cytosol</a:t>
            </a:r>
          </a:p>
        </p:txBody>
      </p:sp>
    </p:spTree>
    <p:extLst>
      <p:ext uri="{BB962C8B-B14F-4D97-AF65-F5344CB8AC3E}">
        <p14:creationId xmlns:p14="http://schemas.microsoft.com/office/powerpoint/2010/main" val="25145394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barn(inVertical)">
                                      <p:cBhvr>
                                        <p:cTn id="14" dur="500"/>
                                        <p:tgtEl>
                                          <p:spTgt spid="70"/>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1"/>
                                        </p:tgtEl>
                                        <p:attrNameLst>
                                          <p:attrName>style.visibility</p:attrName>
                                        </p:attrNameLst>
                                      </p:cBhvr>
                                      <p:to>
                                        <p:strVal val="visible"/>
                                      </p:to>
                                    </p:set>
                                    <p:anim calcmode="lin" valueType="num">
                                      <p:cBhvr additive="base">
                                        <p:cTn id="19" dur="500" fill="hold"/>
                                        <p:tgtEl>
                                          <p:spTgt spid="71"/>
                                        </p:tgtEl>
                                        <p:attrNameLst>
                                          <p:attrName>ppt_x</p:attrName>
                                        </p:attrNameLst>
                                      </p:cBhvr>
                                      <p:tavLst>
                                        <p:tav tm="0">
                                          <p:val>
                                            <p:strVal val="0-#ppt_w/2"/>
                                          </p:val>
                                        </p:tav>
                                        <p:tav tm="100000">
                                          <p:val>
                                            <p:strVal val="#ppt_x"/>
                                          </p:val>
                                        </p:tav>
                                      </p:tavLst>
                                    </p:anim>
                                    <p:anim calcmode="lin" valueType="num">
                                      <p:cBhvr additive="base">
                                        <p:cTn id="20"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Anatomy of Mitochondria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3405" y="1133431"/>
            <a:ext cx="3815633" cy="3420523"/>
          </a:xfrm>
        </p:spPr>
      </p:pic>
    </p:spTree>
    <p:extLst>
      <p:ext uri="{BB962C8B-B14F-4D97-AF65-F5344CB8AC3E}">
        <p14:creationId xmlns:p14="http://schemas.microsoft.com/office/powerpoint/2010/main" val="411717948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081875" y="11148"/>
            <a:ext cx="7002780" cy="780256"/>
          </a:xfrm>
        </p:spPr>
        <p:txBody>
          <a:bodyPr>
            <a:normAutofit/>
          </a:bodyPr>
          <a:lstStyle/>
          <a:p>
            <a:r>
              <a:rPr lang="en-US"/>
              <a:t>Pyruvate is oxidized in preparation for the citric acid cycle</a:t>
            </a:r>
          </a:p>
        </p:txBody>
      </p:sp>
      <p:sp>
        <p:nvSpPr>
          <p:cNvPr id="53251" name="Rectangle 3"/>
          <p:cNvSpPr>
            <a:spLocks noGrp="1" noChangeArrowheads="1"/>
          </p:cNvSpPr>
          <p:nvPr>
            <p:ph idx="1"/>
          </p:nvPr>
        </p:nvSpPr>
        <p:spPr>
          <a:xfrm>
            <a:off x="1143001" y="741593"/>
            <a:ext cx="6835019" cy="2592083"/>
          </a:xfrm>
        </p:spPr>
        <p:txBody>
          <a:bodyPr/>
          <a:lstStyle/>
          <a:p>
            <a:pPr marL="0" indent="0">
              <a:buNone/>
            </a:pPr>
            <a:r>
              <a:rPr lang="en-US" sz="1800" dirty="0"/>
              <a:t>Pyruvate does not enter the citric acid cycle but undergoes some chemical grooming in which</a:t>
            </a:r>
          </a:p>
          <a:p>
            <a:pPr lvl="1"/>
            <a:r>
              <a:rPr lang="en-US" dirty="0"/>
              <a:t>a carboxyl group is removed and given off as_______</a:t>
            </a:r>
          </a:p>
          <a:p>
            <a:pPr lvl="1"/>
            <a:r>
              <a:rPr lang="en-US" dirty="0"/>
              <a:t>the two-carbon compound remaining is _______________while a molecule of NAD</a:t>
            </a:r>
            <a:r>
              <a:rPr lang="en-US" baseline="30000" dirty="0"/>
              <a:t>+</a:t>
            </a:r>
            <a:r>
              <a:rPr lang="en-US" dirty="0"/>
              <a:t> is reduced to________</a:t>
            </a:r>
          </a:p>
          <a:p>
            <a:pPr lvl="1"/>
            <a:r>
              <a:rPr lang="en-US" dirty="0"/>
              <a:t>coenzyme A joins with the two-carbon group to form acetyl coenzyme A, abbreviated as_____________. </a:t>
            </a:r>
          </a:p>
          <a:p>
            <a:r>
              <a:rPr lang="en-US" sz="1800" dirty="0"/>
              <a:t>Then _______molecules of acetyl CoA enter the citric acid cycle.</a:t>
            </a:r>
          </a:p>
        </p:txBody>
      </p:sp>
      <p:grpSp>
        <p:nvGrpSpPr>
          <p:cNvPr id="5" name="Group 4"/>
          <p:cNvGrpSpPr/>
          <p:nvPr/>
        </p:nvGrpSpPr>
        <p:grpSpPr>
          <a:xfrm>
            <a:off x="2261938" y="3793532"/>
            <a:ext cx="4985645" cy="1275429"/>
            <a:chOff x="359664" y="1816608"/>
            <a:chExt cx="8424672" cy="3009392"/>
          </a:xfrm>
        </p:grpSpPr>
        <p:pic>
          <p:nvPicPr>
            <p:cNvPr id="6" name="Picture 5" descr="06_08PyruvateToAcetylCoA-U.jpg"/>
            <p:cNvPicPr>
              <a:picLocks noChangeAspect="1"/>
            </p:cNvPicPr>
            <p:nvPr/>
          </p:nvPicPr>
          <p:blipFill rotWithShape="1">
            <a:blip r:embed="rId3" cstate="email">
              <a:extLst>
                <a:ext uri="{28A0092B-C50C-407E-A947-70E740481C1C}">
                  <a14:useLocalDpi xmlns:a14="http://schemas.microsoft.com/office/drawing/2010/main" val="0"/>
                </a:ext>
              </a:extLst>
            </a:blip>
            <a:srcRect b="6679"/>
            <a:stretch/>
          </p:blipFill>
          <p:spPr>
            <a:xfrm>
              <a:off x="359664" y="1816608"/>
              <a:ext cx="8424672" cy="3009392"/>
            </a:xfrm>
            <a:prstGeom prst="rect">
              <a:avLst/>
            </a:prstGeom>
          </p:spPr>
        </p:pic>
        <p:sp>
          <p:nvSpPr>
            <p:cNvPr id="7" name="Text Box 31"/>
            <p:cNvSpPr txBox="1">
              <a:spLocks noChangeArrowheads="1"/>
            </p:cNvSpPr>
            <p:nvPr/>
          </p:nvSpPr>
          <p:spPr bwMode="auto">
            <a:xfrm>
              <a:off x="450896" y="3624949"/>
              <a:ext cx="959461" cy="43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Pyruvate</a:t>
              </a:r>
            </a:p>
          </p:txBody>
        </p:sp>
        <p:grpSp>
          <p:nvGrpSpPr>
            <p:cNvPr id="11" name="Group 10"/>
            <p:cNvGrpSpPr/>
            <p:nvPr/>
          </p:nvGrpSpPr>
          <p:grpSpPr>
            <a:xfrm>
              <a:off x="2447594" y="3694542"/>
              <a:ext cx="355488" cy="355488"/>
              <a:chOff x="2447594" y="3694542"/>
              <a:chExt cx="355488" cy="355488"/>
            </a:xfrm>
          </p:grpSpPr>
          <p:sp>
            <p:nvSpPr>
              <p:cNvPr id="22" name="Oval 21"/>
              <p:cNvSpPr>
                <a:spLocks noChangeAspect="1"/>
              </p:cNvSpPr>
              <p:nvPr/>
            </p:nvSpPr>
            <p:spPr bwMode="auto">
              <a:xfrm>
                <a:off x="2447594" y="3694542"/>
                <a:ext cx="355488" cy="355488"/>
              </a:xfrm>
              <a:prstGeom prst="ellipse">
                <a:avLst/>
              </a:prstGeom>
              <a:solidFill>
                <a:srgbClr val="FF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200">
                  <a:solidFill>
                    <a:srgbClr val="000000"/>
                  </a:solidFill>
                  <a:latin typeface="Times" pitchFamily="84" charset="0"/>
                  <a:ea typeface="ＭＳ Ｐゴシック" charset="0"/>
                </a:endParaRPr>
              </a:p>
            </p:txBody>
          </p:sp>
          <p:sp>
            <p:nvSpPr>
              <p:cNvPr id="23" name="Text Box 31"/>
              <p:cNvSpPr txBox="1">
                <a:spLocks noChangeArrowheads="1"/>
              </p:cNvSpPr>
              <p:nvPr/>
            </p:nvSpPr>
            <p:spPr bwMode="auto">
              <a:xfrm>
                <a:off x="2482911" y="3710028"/>
                <a:ext cx="270204" cy="280744"/>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100">
                    <a:solidFill>
                      <a:srgbClr val="FFFFFF"/>
                    </a:solidFill>
                    <a:latin typeface="Calibri" panose="020F0502020204030204" pitchFamily="34" charset="0"/>
                  </a:rPr>
                  <a:t>1</a:t>
                </a:r>
              </a:p>
            </p:txBody>
          </p:sp>
        </p:grpSp>
        <p:grpSp>
          <p:nvGrpSpPr>
            <p:cNvPr id="12" name="Group 11"/>
            <p:cNvGrpSpPr/>
            <p:nvPr/>
          </p:nvGrpSpPr>
          <p:grpSpPr>
            <a:xfrm>
              <a:off x="3742994" y="2665842"/>
              <a:ext cx="355488" cy="355488"/>
              <a:chOff x="3311194" y="3474408"/>
              <a:chExt cx="355488" cy="355488"/>
            </a:xfrm>
          </p:grpSpPr>
          <p:sp>
            <p:nvSpPr>
              <p:cNvPr id="20" name="Oval 19"/>
              <p:cNvSpPr>
                <a:spLocks noChangeAspect="1"/>
              </p:cNvSpPr>
              <p:nvPr/>
            </p:nvSpPr>
            <p:spPr bwMode="auto">
              <a:xfrm>
                <a:off x="3311194" y="3474408"/>
                <a:ext cx="355488" cy="355488"/>
              </a:xfrm>
              <a:prstGeom prst="ellipse">
                <a:avLst/>
              </a:prstGeom>
              <a:solidFill>
                <a:srgbClr val="FF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200">
                  <a:solidFill>
                    <a:srgbClr val="000000"/>
                  </a:solidFill>
                  <a:latin typeface="Times" pitchFamily="84" charset="0"/>
                  <a:ea typeface="ＭＳ Ｐゴシック" charset="0"/>
                </a:endParaRPr>
              </a:p>
            </p:txBody>
          </p:sp>
          <p:sp>
            <p:nvSpPr>
              <p:cNvPr id="21" name="Text Box 31"/>
              <p:cNvSpPr txBox="1">
                <a:spLocks noChangeArrowheads="1"/>
              </p:cNvSpPr>
              <p:nvPr/>
            </p:nvSpPr>
            <p:spPr bwMode="auto">
              <a:xfrm>
                <a:off x="3359210" y="3485661"/>
                <a:ext cx="270204" cy="280744"/>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100">
                    <a:solidFill>
                      <a:srgbClr val="FFFFFF"/>
                    </a:solidFill>
                    <a:latin typeface="Calibri" panose="020F0502020204030204" pitchFamily="34" charset="0"/>
                  </a:rPr>
                  <a:t>2</a:t>
                </a:r>
              </a:p>
            </p:txBody>
          </p:sp>
        </p:grpSp>
        <p:grpSp>
          <p:nvGrpSpPr>
            <p:cNvPr id="13" name="Group 12"/>
            <p:cNvGrpSpPr/>
            <p:nvPr/>
          </p:nvGrpSpPr>
          <p:grpSpPr>
            <a:xfrm>
              <a:off x="4771694" y="4012042"/>
              <a:ext cx="355488" cy="355488"/>
              <a:chOff x="4771694" y="4012042"/>
              <a:chExt cx="355488" cy="355488"/>
            </a:xfrm>
          </p:grpSpPr>
          <p:sp>
            <p:nvSpPr>
              <p:cNvPr id="18" name="Oval 17"/>
              <p:cNvSpPr>
                <a:spLocks noChangeAspect="1"/>
              </p:cNvSpPr>
              <p:nvPr/>
            </p:nvSpPr>
            <p:spPr bwMode="auto">
              <a:xfrm>
                <a:off x="4771694" y="4012042"/>
                <a:ext cx="355488" cy="355488"/>
              </a:xfrm>
              <a:prstGeom prst="ellipse">
                <a:avLst/>
              </a:prstGeom>
              <a:solidFill>
                <a:srgbClr val="FF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200">
                  <a:solidFill>
                    <a:srgbClr val="000000"/>
                  </a:solidFill>
                  <a:latin typeface="Times" pitchFamily="84" charset="0"/>
                  <a:ea typeface="ＭＳ Ｐゴシック" charset="0"/>
                </a:endParaRPr>
              </a:p>
            </p:txBody>
          </p:sp>
          <p:sp>
            <p:nvSpPr>
              <p:cNvPr id="19" name="Text Box 31"/>
              <p:cNvSpPr txBox="1">
                <a:spLocks noChangeArrowheads="1"/>
              </p:cNvSpPr>
              <p:nvPr/>
            </p:nvSpPr>
            <p:spPr bwMode="auto">
              <a:xfrm>
                <a:off x="4823943" y="4027528"/>
                <a:ext cx="270204" cy="280744"/>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100">
                    <a:solidFill>
                      <a:srgbClr val="FFFFFF"/>
                    </a:solidFill>
                    <a:latin typeface="Calibri" panose="020F0502020204030204" pitchFamily="34" charset="0"/>
                  </a:rPr>
                  <a:t>3</a:t>
                </a:r>
              </a:p>
            </p:txBody>
          </p:sp>
        </p:grpSp>
        <p:sp>
          <p:nvSpPr>
            <p:cNvPr id="16" name="Text Box 31"/>
            <p:cNvSpPr txBox="1">
              <a:spLocks noChangeArrowheads="1"/>
            </p:cNvSpPr>
            <p:nvPr/>
          </p:nvSpPr>
          <p:spPr bwMode="auto">
            <a:xfrm>
              <a:off x="7486695" y="3150814"/>
              <a:ext cx="436783" cy="43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CoA</a:t>
              </a:r>
            </a:p>
          </p:txBody>
        </p:sp>
      </p:grpSp>
      <p:cxnSp>
        <p:nvCxnSpPr>
          <p:cNvPr id="24" name="Straight Connector 23"/>
          <p:cNvCxnSpPr/>
          <p:nvPr/>
        </p:nvCxnSpPr>
        <p:spPr>
          <a:xfrm flipV="1">
            <a:off x="1176376" y="387386"/>
            <a:ext cx="6801644" cy="559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 Box 31"/>
          <p:cNvSpPr txBox="1">
            <a:spLocks noChangeArrowheads="1"/>
          </p:cNvSpPr>
          <p:nvPr/>
        </p:nvSpPr>
        <p:spPr bwMode="auto">
          <a:xfrm>
            <a:off x="4680874" y="3531569"/>
            <a:ext cx="3895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FF0000"/>
                </a:solidFill>
                <a:latin typeface="Calibri" panose="020F0502020204030204" pitchFamily="34" charset="0"/>
              </a:rPr>
              <a:t>NADH</a:t>
            </a:r>
            <a:endParaRPr lang="en-US" sz="1200">
              <a:solidFill>
                <a:srgbClr val="FF0000"/>
              </a:solidFill>
              <a:latin typeface="Symbol Std"/>
              <a:cs typeface="Symbol Std"/>
            </a:endParaRPr>
          </a:p>
        </p:txBody>
      </p:sp>
      <p:sp>
        <p:nvSpPr>
          <p:cNvPr id="26" name="Text Box 31"/>
          <p:cNvSpPr txBox="1">
            <a:spLocks noChangeArrowheads="1"/>
          </p:cNvSpPr>
          <p:nvPr/>
        </p:nvSpPr>
        <p:spPr bwMode="auto">
          <a:xfrm>
            <a:off x="5347270" y="3531571"/>
            <a:ext cx="6250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Symbol Std"/>
                <a:cs typeface="Symbol Std"/>
              </a:rPr>
              <a:t>+</a:t>
            </a:r>
            <a:r>
              <a:rPr lang="en-US" sz="1200">
                <a:solidFill>
                  <a:srgbClr val="000000"/>
                </a:solidFill>
                <a:latin typeface="Calibri" panose="020F0502020204030204" pitchFamily="34" charset="0"/>
              </a:rPr>
              <a:t> H</a:t>
            </a:r>
            <a:r>
              <a:rPr lang="en-US" sz="1200" baseline="30000">
                <a:solidFill>
                  <a:srgbClr val="000000"/>
                </a:solidFill>
                <a:latin typeface="Symbol Std"/>
                <a:cs typeface="Symbol Std"/>
              </a:rPr>
              <a:t>+</a:t>
            </a:r>
          </a:p>
          <a:p>
            <a:pPr eaLnBrk="0" hangingPunct="0"/>
            <a:endParaRPr lang="en-US" sz="1200" baseline="30000">
              <a:solidFill>
                <a:srgbClr val="000000"/>
              </a:solidFill>
              <a:latin typeface="Symbol Std"/>
              <a:cs typeface="Symbol Std"/>
            </a:endParaRPr>
          </a:p>
        </p:txBody>
      </p:sp>
      <p:sp>
        <p:nvSpPr>
          <p:cNvPr id="27" name="Text Box 31"/>
          <p:cNvSpPr txBox="1">
            <a:spLocks noChangeArrowheads="1"/>
          </p:cNvSpPr>
          <p:nvPr/>
        </p:nvSpPr>
        <p:spPr bwMode="auto">
          <a:xfrm>
            <a:off x="3588585" y="3527982"/>
            <a:ext cx="35907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NAD</a:t>
            </a:r>
            <a:r>
              <a:rPr lang="en-US" sz="1200" baseline="30000">
                <a:solidFill>
                  <a:srgbClr val="000000"/>
                </a:solidFill>
                <a:latin typeface="Symbol Std"/>
                <a:cs typeface="Symbol Std"/>
              </a:rPr>
              <a:t>+</a:t>
            </a:r>
          </a:p>
        </p:txBody>
      </p:sp>
      <p:sp>
        <p:nvSpPr>
          <p:cNvPr id="43" name="Text Box 31"/>
          <p:cNvSpPr txBox="1">
            <a:spLocks noChangeArrowheads="1"/>
          </p:cNvSpPr>
          <p:nvPr/>
        </p:nvSpPr>
        <p:spPr bwMode="auto">
          <a:xfrm>
            <a:off x="2889540" y="3977719"/>
            <a:ext cx="23694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CO</a:t>
            </a:r>
            <a:r>
              <a:rPr lang="en-US" sz="1200" baseline="-25000">
                <a:solidFill>
                  <a:srgbClr val="000000"/>
                </a:solidFill>
                <a:latin typeface="Calibri" panose="020F0502020204030204" pitchFamily="34" charset="0"/>
              </a:rPr>
              <a:t>2</a:t>
            </a:r>
          </a:p>
        </p:txBody>
      </p:sp>
      <p:sp>
        <p:nvSpPr>
          <p:cNvPr id="44" name="Text Box 31"/>
          <p:cNvSpPr txBox="1">
            <a:spLocks noChangeArrowheads="1"/>
          </p:cNvSpPr>
          <p:nvPr/>
        </p:nvSpPr>
        <p:spPr bwMode="auto">
          <a:xfrm>
            <a:off x="4184842" y="4550606"/>
            <a:ext cx="78877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Coenzyme A</a:t>
            </a:r>
          </a:p>
        </p:txBody>
      </p:sp>
      <p:sp>
        <p:nvSpPr>
          <p:cNvPr id="45" name="Text Box 31"/>
          <p:cNvSpPr txBox="1">
            <a:spLocks noChangeArrowheads="1"/>
          </p:cNvSpPr>
          <p:nvPr/>
        </p:nvSpPr>
        <p:spPr bwMode="auto">
          <a:xfrm>
            <a:off x="5772688" y="4224245"/>
            <a:ext cx="120412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Acetyl coenzyme A</a:t>
            </a:r>
          </a:p>
        </p:txBody>
      </p:sp>
      <p:sp>
        <p:nvSpPr>
          <p:cNvPr id="2" name="Rectangle 1"/>
          <p:cNvSpPr/>
          <p:nvPr/>
        </p:nvSpPr>
        <p:spPr>
          <a:xfrm>
            <a:off x="5909542" y="1268043"/>
            <a:ext cx="570333" cy="346249"/>
          </a:xfrm>
          <a:prstGeom prst="rect">
            <a:avLst/>
          </a:prstGeom>
        </p:spPr>
        <p:txBody>
          <a:bodyPr wrap="none" lIns="68580" tIns="34290" rIns="68580" bIns="34290">
            <a:spAutoFit/>
          </a:bodyPr>
          <a:lstStyle/>
          <a:p>
            <a:r>
              <a:rPr lang="en-US" sz="1800"/>
              <a:t>CO</a:t>
            </a:r>
            <a:r>
              <a:rPr lang="en-US" sz="1800" baseline="-25000"/>
              <a:t>2</a:t>
            </a:r>
            <a:endParaRPr lang="en-US" sz="1800"/>
          </a:p>
        </p:txBody>
      </p:sp>
      <p:sp>
        <p:nvSpPr>
          <p:cNvPr id="3" name="Rectangle 2"/>
          <p:cNvSpPr/>
          <p:nvPr/>
        </p:nvSpPr>
        <p:spPr>
          <a:xfrm>
            <a:off x="5564256" y="1653827"/>
            <a:ext cx="985411" cy="346249"/>
          </a:xfrm>
          <a:prstGeom prst="rect">
            <a:avLst/>
          </a:prstGeom>
        </p:spPr>
        <p:txBody>
          <a:bodyPr wrap="none" lIns="68580" tIns="34290" rIns="68580" bIns="34290">
            <a:spAutoFit/>
          </a:bodyPr>
          <a:lstStyle/>
          <a:p>
            <a:r>
              <a:rPr lang="en-US" sz="1800"/>
              <a:t>oxidized</a:t>
            </a:r>
          </a:p>
        </p:txBody>
      </p:sp>
      <p:sp>
        <p:nvSpPr>
          <p:cNvPr id="4" name="Rectangle 3"/>
          <p:cNvSpPr/>
          <p:nvPr/>
        </p:nvSpPr>
        <p:spPr>
          <a:xfrm>
            <a:off x="4656219" y="1920228"/>
            <a:ext cx="792562" cy="346249"/>
          </a:xfrm>
          <a:prstGeom prst="rect">
            <a:avLst/>
          </a:prstGeom>
        </p:spPr>
        <p:txBody>
          <a:bodyPr wrap="none" lIns="68580" tIns="34290" rIns="68580" bIns="34290">
            <a:spAutoFit/>
          </a:bodyPr>
          <a:lstStyle/>
          <a:p>
            <a:r>
              <a:rPr lang="en-US" sz="1800"/>
              <a:t>NADH</a:t>
            </a:r>
          </a:p>
        </p:txBody>
      </p:sp>
      <p:sp>
        <p:nvSpPr>
          <p:cNvPr id="8" name="Rectangle 7"/>
          <p:cNvSpPr/>
          <p:nvPr/>
        </p:nvSpPr>
        <p:spPr>
          <a:xfrm>
            <a:off x="4369348" y="2493751"/>
            <a:ext cx="1331547" cy="346249"/>
          </a:xfrm>
          <a:prstGeom prst="rect">
            <a:avLst/>
          </a:prstGeom>
        </p:spPr>
        <p:txBody>
          <a:bodyPr wrap="none" lIns="68580" tIns="34290" rIns="68580" bIns="34290">
            <a:spAutoFit/>
          </a:bodyPr>
          <a:lstStyle/>
          <a:p>
            <a:r>
              <a:rPr lang="en-US" sz="1800" b="1"/>
              <a:t>acetyl</a:t>
            </a:r>
            <a:r>
              <a:rPr lang="en-US" sz="1800"/>
              <a:t> </a:t>
            </a:r>
            <a:r>
              <a:rPr lang="en-US" sz="1800" b="1"/>
              <a:t>CoA</a:t>
            </a:r>
            <a:endParaRPr lang="en-US" sz="1800"/>
          </a:p>
        </p:txBody>
      </p:sp>
      <p:sp>
        <p:nvSpPr>
          <p:cNvPr id="9" name="Rectangle 8"/>
          <p:cNvSpPr/>
          <p:nvPr/>
        </p:nvSpPr>
        <p:spPr>
          <a:xfrm>
            <a:off x="2012950" y="2865457"/>
            <a:ext cx="499416" cy="346249"/>
          </a:xfrm>
          <a:prstGeom prst="rect">
            <a:avLst/>
          </a:prstGeom>
        </p:spPr>
        <p:txBody>
          <a:bodyPr wrap="none" lIns="68580" tIns="34290" rIns="68580" bIns="34290">
            <a:spAutoFit/>
          </a:bodyPr>
          <a:lstStyle/>
          <a:p>
            <a:r>
              <a:rPr lang="en-US" sz="1800"/>
              <a:t>two</a:t>
            </a:r>
          </a:p>
        </p:txBody>
      </p:sp>
    </p:spTree>
    <p:extLst>
      <p:ext uri="{BB962C8B-B14F-4D97-AF65-F5344CB8AC3E}">
        <p14:creationId xmlns:p14="http://schemas.microsoft.com/office/powerpoint/2010/main" val="27261226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0 L 0.00937 -0.00278 C 0.01215 -0.00371 0.01615 -0.0051 0.01892 -0.00556 C 0.02378 -0.00625 0.02865 -0.00649 0.03368 -0.00695 C 0.04427 -0.01158 0.03733 -0.00903 0.06094 -0.00695 C 0.06319 -0.00672 0.06528 -0.00625 0.06736 -0.00556 C 0.07118 -0.0044 0.07431 -0.00301 0.07778 -0.00139 C 0.08715 0.01088 0.07535 -0.00417 0.0842 0.00555 C 0.09462 0.01713 0.08108 0.00301 0.08941 0.01412 C 0.09028 0.01527 0.09149 0.01597 0.09253 0.01689 C 0.09861 0.02893 0.09062 0.01481 0.09792 0.02245 C 0.09878 0.02361 0.09913 0.02546 0.1 0.02662 C 0.10087 0.02777 0.10208 0.02847 0.10312 0.02939 C 0.10868 0.04074 0.10139 0.02708 0.10833 0.03657 C 0.11545 0.04583 0.10521 0.03611 0.11372 0.04351 L 0.11788 0.05185 L 0.11997 0.05601 C 0.12031 0.0574 0.12049 0.05902 0.12101 0.06041 C 0.12153 0.0618 0.12292 0.06296 0.12309 0.06458 C 0.12396 0.06944 0.12361 0.07476 0.12413 0.07986 C 0.12535 0.09074 0.12517 0.08078 0.12517 0.08564 L 0.12517 0.08564 " pathEditMode="relative" ptsTypes="AAAAAAAAAAAAAAAAAAAAAAA">
                                      <p:cBhvr>
                                        <p:cTn id="6" dur="2000" fill="hold"/>
                                        <p:tgtEl>
                                          <p:spTgt spid="4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arn(inVertical)">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arn(inVertical)">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arn(inVertical)">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barn(inVertical)">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barn(inVertical)">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3251">
                                            <p:txEl>
                                              <p:pRg st="1" end="1"/>
                                            </p:txEl>
                                          </p:spTgt>
                                        </p:tgtEl>
                                        <p:attrNameLst>
                                          <p:attrName>style.visibility</p:attrName>
                                        </p:attrNameLst>
                                      </p:cBhvr>
                                      <p:to>
                                        <p:strVal val="visible"/>
                                      </p:to>
                                    </p:set>
                                    <p:animEffect transition="in" filter="fade">
                                      <p:cBhvr>
                                        <p:cTn id="36" dur="500"/>
                                        <p:tgtEl>
                                          <p:spTgt spid="53251">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3251">
                                            <p:txEl>
                                              <p:pRg st="2" end="2"/>
                                            </p:txEl>
                                          </p:spTgt>
                                        </p:tgtEl>
                                        <p:attrNameLst>
                                          <p:attrName>style.visibility</p:attrName>
                                        </p:attrNameLst>
                                      </p:cBhvr>
                                      <p:to>
                                        <p:strVal val="visible"/>
                                      </p:to>
                                    </p:set>
                                    <p:animEffect transition="in" filter="fade">
                                      <p:cBhvr>
                                        <p:cTn id="46" dur="500"/>
                                        <p:tgtEl>
                                          <p:spTgt spid="53251">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3251">
                                            <p:txEl>
                                              <p:pRg st="3" end="3"/>
                                            </p:txEl>
                                          </p:spTgt>
                                        </p:tgtEl>
                                        <p:attrNameLst>
                                          <p:attrName>style.visibility</p:attrName>
                                        </p:attrNameLst>
                                      </p:cBhvr>
                                      <p:to>
                                        <p:strVal val="visible"/>
                                      </p:to>
                                    </p:set>
                                    <p:animEffect transition="in" filter="fade">
                                      <p:cBhvr>
                                        <p:cTn id="61" dur="500"/>
                                        <p:tgtEl>
                                          <p:spTgt spid="53251">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53251">
                                            <p:txEl>
                                              <p:pRg st="4" end="4"/>
                                            </p:txEl>
                                          </p:spTgt>
                                        </p:tgtEl>
                                        <p:attrNameLst>
                                          <p:attrName>style.visibility</p:attrName>
                                        </p:attrNameLst>
                                      </p:cBhvr>
                                      <p:to>
                                        <p:strVal val="visible"/>
                                      </p:to>
                                    </p:set>
                                    <p:animEffect transition="in" filter="fade">
                                      <p:cBhvr>
                                        <p:cTn id="71" dur="500"/>
                                        <p:tgtEl>
                                          <p:spTgt spid="53251">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9">
                                            <p:txEl>
                                              <p:pRg st="0" end="0"/>
                                            </p:txEl>
                                          </p:spTgt>
                                        </p:tgtEl>
                                        <p:attrNameLst>
                                          <p:attrName>style.visibility</p:attrName>
                                        </p:attrNameLst>
                                      </p:cBhvr>
                                      <p:to>
                                        <p:strVal val="visible"/>
                                      </p:to>
                                    </p:set>
                                    <p:animEffect transition="in" filter="fade">
                                      <p:cBhvr>
                                        <p:cTn id="76"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43" grpId="0"/>
      <p:bldP spid="44" grpId="0"/>
      <p:bldP spid="45" grpId="0"/>
      <p:bldP spid="2" grpId="0"/>
      <p:bldP spid="3" grpId="0"/>
      <p:bldP spid="4"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100557" y="48429"/>
            <a:ext cx="6976111" cy="577984"/>
          </a:xfrm>
        </p:spPr>
        <p:txBody>
          <a:bodyPr/>
          <a:lstStyle/>
          <a:p>
            <a:r>
              <a:rPr lang="en-US" sz="2100"/>
              <a:t>The citric acid cycle completes oxidation of organic molecules</a:t>
            </a:r>
          </a:p>
        </p:txBody>
      </p:sp>
      <p:sp>
        <p:nvSpPr>
          <p:cNvPr id="55299" name="Rectangle 3"/>
          <p:cNvSpPr>
            <a:spLocks noGrp="1" noChangeArrowheads="1"/>
          </p:cNvSpPr>
          <p:nvPr>
            <p:ph idx="1"/>
          </p:nvPr>
        </p:nvSpPr>
        <p:spPr>
          <a:xfrm>
            <a:off x="1261899" y="462561"/>
            <a:ext cx="6858000" cy="3209132"/>
          </a:xfrm>
        </p:spPr>
        <p:txBody>
          <a:bodyPr/>
          <a:lstStyle/>
          <a:p>
            <a:pPr marL="0" indent="0">
              <a:buNone/>
            </a:pPr>
            <a:r>
              <a:rPr lang="en-US" sz="1800" dirty="0"/>
              <a:t>The citric acid cycle (also called the Krebs cycle after the German-British researcher Hans Krebs) completes the oxidation of organic molecules, and generates many _________ and _______molecules.</a:t>
            </a:r>
          </a:p>
          <a:p>
            <a:r>
              <a:rPr lang="en-US" sz="1800" dirty="0"/>
              <a:t>Occurs in the __________________</a:t>
            </a:r>
          </a:p>
          <a:p>
            <a:pPr lvl="1"/>
            <a:endParaRPr lang="en-US" dirty="0"/>
          </a:p>
        </p:txBody>
      </p:sp>
      <p:cxnSp>
        <p:nvCxnSpPr>
          <p:cNvPr id="22" name="Straight Connector 21"/>
          <p:cNvCxnSpPr/>
          <p:nvPr/>
        </p:nvCxnSpPr>
        <p:spPr>
          <a:xfrm flipV="1">
            <a:off x="1143000" y="385775"/>
            <a:ext cx="6827892" cy="5597"/>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1460634" y="1934680"/>
            <a:ext cx="5918903" cy="2830841"/>
            <a:chOff x="336680" y="859783"/>
            <a:chExt cx="8546592" cy="4964853"/>
          </a:xfrm>
        </p:grpSpPr>
        <p:pic>
          <p:nvPicPr>
            <p:cNvPr id="24" name="Picture 23" descr="06_06_1CellRespOverview-U.jpg"/>
            <p:cNvPicPr>
              <a:picLocks noChangeAspect="1"/>
            </p:cNvPicPr>
            <p:nvPr/>
          </p:nvPicPr>
          <p:blipFill rotWithShape="1">
            <a:blip r:embed="rId3" cstate="email">
              <a:extLst>
                <a:ext uri="{28A0092B-C50C-407E-A947-70E740481C1C}">
                  <a14:useLocalDpi xmlns:a14="http://schemas.microsoft.com/office/drawing/2010/main" val="0"/>
                </a:ext>
              </a:extLst>
            </a:blip>
            <a:srcRect b="3043"/>
            <a:stretch/>
          </p:blipFill>
          <p:spPr>
            <a:xfrm>
              <a:off x="336680" y="859783"/>
              <a:ext cx="8546592" cy="4964853"/>
            </a:xfrm>
            <a:prstGeom prst="rect">
              <a:avLst/>
            </a:prstGeom>
          </p:spPr>
        </p:pic>
        <p:sp>
          <p:nvSpPr>
            <p:cNvPr id="25" name="Text Box 31"/>
            <p:cNvSpPr txBox="1">
              <a:spLocks noChangeArrowheads="1"/>
            </p:cNvSpPr>
            <p:nvPr/>
          </p:nvSpPr>
          <p:spPr bwMode="auto">
            <a:xfrm>
              <a:off x="3465027" y="1878100"/>
              <a:ext cx="1388793" cy="242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dirty="0">
                  <a:solidFill>
                    <a:srgbClr val="000000"/>
                  </a:solidFill>
                  <a:latin typeface="Calibri" panose="020F0502020204030204" pitchFamily="34" charset="0"/>
                </a:rPr>
                <a:t>Electrons carried by</a:t>
              </a:r>
            </a:p>
          </p:txBody>
        </p:sp>
        <p:sp>
          <p:nvSpPr>
            <p:cNvPr id="28" name="Text Box 31"/>
            <p:cNvSpPr txBox="1">
              <a:spLocks noChangeArrowheads="1"/>
            </p:cNvSpPr>
            <p:nvPr/>
          </p:nvSpPr>
          <p:spPr bwMode="auto">
            <a:xfrm>
              <a:off x="1306029" y="5233613"/>
              <a:ext cx="320959" cy="269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00">
                  <a:solidFill>
                    <a:srgbClr val="000000"/>
                  </a:solidFill>
                  <a:latin typeface="Calibri" panose="020F0502020204030204" pitchFamily="34" charset="0"/>
                </a:rPr>
                <a:t>ATP</a:t>
              </a:r>
            </a:p>
          </p:txBody>
        </p:sp>
        <p:sp>
          <p:nvSpPr>
            <p:cNvPr id="31" name="Text Box 31"/>
            <p:cNvSpPr txBox="1">
              <a:spLocks noChangeArrowheads="1"/>
            </p:cNvSpPr>
            <p:nvPr/>
          </p:nvSpPr>
          <p:spPr bwMode="auto">
            <a:xfrm>
              <a:off x="1001228" y="2617413"/>
              <a:ext cx="830074" cy="29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FFFFFF"/>
                  </a:solidFill>
                  <a:latin typeface="Calibri" panose="020F0502020204030204" pitchFamily="34" charset="0"/>
                </a:rPr>
                <a:t>Glycolysis</a:t>
              </a:r>
            </a:p>
          </p:txBody>
        </p:sp>
        <p:sp>
          <p:nvSpPr>
            <p:cNvPr id="32" name="Text Box 31"/>
            <p:cNvSpPr txBox="1">
              <a:spLocks noChangeArrowheads="1"/>
            </p:cNvSpPr>
            <p:nvPr/>
          </p:nvSpPr>
          <p:spPr bwMode="auto">
            <a:xfrm>
              <a:off x="450895" y="2871414"/>
              <a:ext cx="667660" cy="29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FFFFFF"/>
                  </a:solidFill>
                  <a:latin typeface="Calibri" panose="020F0502020204030204" pitchFamily="34" charset="0"/>
                </a:rPr>
                <a:t>Glucose</a:t>
              </a:r>
            </a:p>
          </p:txBody>
        </p:sp>
        <p:sp>
          <p:nvSpPr>
            <p:cNvPr id="33" name="Text Box 31"/>
            <p:cNvSpPr txBox="1">
              <a:spLocks noChangeArrowheads="1"/>
            </p:cNvSpPr>
            <p:nvPr/>
          </p:nvSpPr>
          <p:spPr bwMode="auto">
            <a:xfrm>
              <a:off x="1712430" y="2871414"/>
              <a:ext cx="756675" cy="29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FFFFFF"/>
                  </a:solidFill>
                  <a:latin typeface="Calibri" panose="020F0502020204030204" pitchFamily="34" charset="0"/>
                </a:rPr>
                <a:t>Pyruvate</a:t>
              </a:r>
            </a:p>
          </p:txBody>
        </p:sp>
        <p:sp>
          <p:nvSpPr>
            <p:cNvPr id="34" name="Text Box 31"/>
            <p:cNvSpPr txBox="1">
              <a:spLocks noChangeArrowheads="1"/>
            </p:cNvSpPr>
            <p:nvPr/>
          </p:nvSpPr>
          <p:spPr bwMode="auto">
            <a:xfrm>
              <a:off x="2852877" y="2744413"/>
              <a:ext cx="833275" cy="593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100">
                  <a:solidFill>
                    <a:srgbClr val="FFFFFF"/>
                  </a:solidFill>
                  <a:latin typeface="Calibri" panose="020F0502020204030204" pitchFamily="34" charset="0"/>
                </a:rPr>
                <a:t>Pyruvate</a:t>
              </a:r>
              <a:br>
                <a:rPr lang="en-US" sz="1100">
                  <a:solidFill>
                    <a:srgbClr val="FFFFFF"/>
                  </a:solidFill>
                  <a:latin typeface="Calibri" panose="020F0502020204030204" pitchFamily="34" charset="0"/>
                </a:rPr>
              </a:br>
              <a:r>
                <a:rPr lang="en-US" sz="1100">
                  <a:solidFill>
                    <a:srgbClr val="FFFFFF"/>
                  </a:solidFill>
                  <a:latin typeface="Calibri" panose="020F0502020204030204" pitchFamily="34" charset="0"/>
                </a:rPr>
                <a:t>Oxidation</a:t>
              </a:r>
            </a:p>
          </p:txBody>
        </p:sp>
        <p:sp>
          <p:nvSpPr>
            <p:cNvPr id="36" name="Text Box 31"/>
            <p:cNvSpPr txBox="1">
              <a:spLocks noChangeArrowheads="1"/>
            </p:cNvSpPr>
            <p:nvPr/>
          </p:nvSpPr>
          <p:spPr bwMode="auto">
            <a:xfrm>
              <a:off x="1814446" y="5106612"/>
              <a:ext cx="1407310" cy="593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Substrate-level</a:t>
              </a:r>
              <a:br>
                <a:rPr lang="en-US" sz="1100">
                  <a:solidFill>
                    <a:srgbClr val="000000"/>
                  </a:solidFill>
                  <a:latin typeface="Calibri" panose="020F0502020204030204" pitchFamily="34" charset="0"/>
                </a:rPr>
              </a:br>
              <a:r>
                <a:rPr lang="en-US" sz="1100">
                  <a:solidFill>
                    <a:srgbClr val="000000"/>
                  </a:solidFill>
                  <a:latin typeface="Calibri" panose="020F0502020204030204" pitchFamily="34" charset="0"/>
                </a:rPr>
                <a:t>phosphorylation</a:t>
              </a:r>
            </a:p>
          </p:txBody>
        </p:sp>
        <p:sp>
          <p:nvSpPr>
            <p:cNvPr id="40" name="Text Box 31"/>
            <p:cNvSpPr txBox="1">
              <a:spLocks noChangeArrowheads="1"/>
            </p:cNvSpPr>
            <p:nvPr/>
          </p:nvSpPr>
          <p:spPr bwMode="auto">
            <a:xfrm>
              <a:off x="1678562" y="4082145"/>
              <a:ext cx="651557" cy="29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C</a:t>
              </a:r>
              <a:r>
                <a:rPr lang="en-US" sz="900">
                  <a:solidFill>
                    <a:srgbClr val="000000"/>
                  </a:solidFill>
                  <a:latin typeface="Calibri" panose="020F0502020204030204" pitchFamily="34" charset="0"/>
                </a:rPr>
                <a:t>YTOSOL</a:t>
              </a:r>
            </a:p>
          </p:txBody>
        </p:sp>
        <p:sp>
          <p:nvSpPr>
            <p:cNvPr id="41" name="Text Box 31"/>
            <p:cNvSpPr txBox="1">
              <a:spLocks noChangeArrowheads="1"/>
            </p:cNvSpPr>
            <p:nvPr/>
          </p:nvSpPr>
          <p:spPr bwMode="auto">
            <a:xfrm>
              <a:off x="2796166" y="4073681"/>
              <a:ext cx="1299290" cy="29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M</a:t>
              </a:r>
              <a:r>
                <a:rPr lang="en-US" sz="900">
                  <a:solidFill>
                    <a:srgbClr val="000000"/>
                  </a:solidFill>
                  <a:latin typeface="Calibri" panose="020F0502020204030204" pitchFamily="34" charset="0"/>
                </a:rPr>
                <a:t>ITOCHONDRION</a:t>
              </a:r>
            </a:p>
          </p:txBody>
        </p:sp>
      </p:grpSp>
      <p:sp>
        <p:nvSpPr>
          <p:cNvPr id="42" name="Text Box 31"/>
          <p:cNvSpPr txBox="1">
            <a:spLocks noChangeArrowheads="1"/>
          </p:cNvSpPr>
          <p:nvPr/>
        </p:nvSpPr>
        <p:spPr bwMode="auto">
          <a:xfrm>
            <a:off x="4057196" y="2917753"/>
            <a:ext cx="8019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500">
                <a:latin typeface="Calibri" panose="020F0502020204030204" pitchFamily="34" charset="0"/>
              </a:rPr>
              <a:t>Citric Acid</a:t>
            </a:r>
            <a:br>
              <a:rPr lang="en-US" sz="1500">
                <a:latin typeface="Calibri" panose="020F0502020204030204" pitchFamily="34" charset="0"/>
              </a:rPr>
            </a:br>
            <a:r>
              <a:rPr lang="en-US" sz="1500">
                <a:latin typeface="Calibri" panose="020F0502020204030204" pitchFamily="34" charset="0"/>
              </a:rPr>
              <a:t>Cycle</a:t>
            </a:r>
          </a:p>
        </p:txBody>
      </p:sp>
      <p:sp>
        <p:nvSpPr>
          <p:cNvPr id="43" name="Text Box 31"/>
          <p:cNvSpPr txBox="1">
            <a:spLocks noChangeArrowheads="1"/>
          </p:cNvSpPr>
          <p:nvPr/>
        </p:nvSpPr>
        <p:spPr bwMode="auto">
          <a:xfrm>
            <a:off x="4330784" y="4423706"/>
            <a:ext cx="2513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ATP</a:t>
            </a:r>
          </a:p>
        </p:txBody>
      </p:sp>
      <p:sp>
        <p:nvSpPr>
          <p:cNvPr id="44" name="Text Box 31"/>
          <p:cNvSpPr txBox="1">
            <a:spLocks noChangeArrowheads="1"/>
          </p:cNvSpPr>
          <p:nvPr/>
        </p:nvSpPr>
        <p:spPr bwMode="auto">
          <a:xfrm>
            <a:off x="4665006" y="4360948"/>
            <a:ext cx="9746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Substrate-level</a:t>
            </a:r>
            <a:br>
              <a:rPr lang="en-US" sz="1100">
                <a:solidFill>
                  <a:srgbClr val="000000"/>
                </a:solidFill>
                <a:latin typeface="Calibri" panose="020F0502020204030204" pitchFamily="34" charset="0"/>
              </a:rPr>
            </a:br>
            <a:r>
              <a:rPr lang="en-US" sz="1100">
                <a:solidFill>
                  <a:srgbClr val="000000"/>
                </a:solidFill>
                <a:latin typeface="Calibri" panose="020F0502020204030204" pitchFamily="34" charset="0"/>
              </a:rPr>
              <a:t>phosphorylation</a:t>
            </a:r>
          </a:p>
        </p:txBody>
      </p:sp>
      <p:sp>
        <p:nvSpPr>
          <p:cNvPr id="45" name="Text Box 31"/>
          <p:cNvSpPr txBox="1">
            <a:spLocks noChangeArrowheads="1"/>
          </p:cNvSpPr>
          <p:nvPr/>
        </p:nvSpPr>
        <p:spPr bwMode="auto">
          <a:xfrm>
            <a:off x="4730292" y="2522800"/>
            <a:ext cx="3895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NADH</a:t>
            </a:r>
          </a:p>
        </p:txBody>
      </p:sp>
      <p:sp>
        <p:nvSpPr>
          <p:cNvPr id="46" name="Text Box 31"/>
          <p:cNvSpPr txBox="1">
            <a:spLocks noChangeArrowheads="1"/>
          </p:cNvSpPr>
          <p:nvPr/>
        </p:nvSpPr>
        <p:spPr bwMode="auto">
          <a:xfrm>
            <a:off x="5236220" y="2522800"/>
            <a:ext cx="41036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FADH</a:t>
            </a:r>
            <a:r>
              <a:rPr lang="en-US" sz="1200" baseline="-25000">
                <a:solidFill>
                  <a:srgbClr val="000000"/>
                </a:solidFill>
                <a:latin typeface="Calibri" panose="020F0502020204030204" pitchFamily="34" charset="0"/>
              </a:rPr>
              <a:t>2</a:t>
            </a:r>
            <a:endParaRPr lang="en-US" sz="900" baseline="-25000">
              <a:solidFill>
                <a:srgbClr val="000000"/>
              </a:solidFill>
              <a:latin typeface="Calibri" panose="020F0502020204030204" pitchFamily="34" charset="0"/>
            </a:endParaRPr>
          </a:p>
        </p:txBody>
      </p:sp>
      <p:sp>
        <p:nvSpPr>
          <p:cNvPr id="2" name="Rectangle 1"/>
          <p:cNvSpPr/>
          <p:nvPr/>
        </p:nvSpPr>
        <p:spPr>
          <a:xfrm>
            <a:off x="3289502" y="997788"/>
            <a:ext cx="792562" cy="346249"/>
          </a:xfrm>
          <a:prstGeom prst="rect">
            <a:avLst/>
          </a:prstGeom>
        </p:spPr>
        <p:txBody>
          <a:bodyPr wrap="none" lIns="68580" tIns="34290" rIns="68580" bIns="34290">
            <a:spAutoFit/>
          </a:bodyPr>
          <a:lstStyle/>
          <a:p>
            <a:r>
              <a:rPr lang="en-US" sz="1800"/>
              <a:t>NADH</a:t>
            </a:r>
          </a:p>
        </p:txBody>
      </p:sp>
      <p:sp>
        <p:nvSpPr>
          <p:cNvPr id="3" name="Rectangle 2"/>
          <p:cNvSpPr/>
          <p:nvPr/>
        </p:nvSpPr>
        <p:spPr>
          <a:xfrm>
            <a:off x="4730292" y="1024050"/>
            <a:ext cx="839713" cy="346249"/>
          </a:xfrm>
          <a:prstGeom prst="rect">
            <a:avLst/>
          </a:prstGeom>
        </p:spPr>
        <p:txBody>
          <a:bodyPr wrap="none" lIns="68580" tIns="34290" rIns="68580" bIns="34290">
            <a:spAutoFit/>
          </a:bodyPr>
          <a:lstStyle/>
          <a:p>
            <a:r>
              <a:rPr lang="en-US" sz="1800"/>
              <a:t>FADH</a:t>
            </a:r>
            <a:r>
              <a:rPr lang="en-US" sz="1800" baseline="-25000"/>
              <a:t>2</a:t>
            </a:r>
            <a:endParaRPr lang="en-US" sz="1800"/>
          </a:p>
        </p:txBody>
      </p:sp>
      <p:sp>
        <p:nvSpPr>
          <p:cNvPr id="26" name="Rectangle 25"/>
          <p:cNvSpPr/>
          <p:nvPr/>
        </p:nvSpPr>
        <p:spPr>
          <a:xfrm>
            <a:off x="2981475" y="1370489"/>
            <a:ext cx="1463526" cy="346249"/>
          </a:xfrm>
          <a:prstGeom prst="rect">
            <a:avLst/>
          </a:prstGeom>
        </p:spPr>
        <p:txBody>
          <a:bodyPr wrap="none" lIns="68580" tIns="34290" rIns="68580" bIns="34290">
            <a:spAutoFit/>
          </a:bodyPr>
          <a:lstStyle/>
          <a:p>
            <a:r>
              <a:rPr lang="en-US" sz="1800"/>
              <a:t>Mitochondria </a:t>
            </a:r>
          </a:p>
        </p:txBody>
      </p:sp>
    </p:spTree>
    <p:extLst>
      <p:ext uri="{BB962C8B-B14F-4D97-AF65-F5344CB8AC3E}">
        <p14:creationId xmlns:p14="http://schemas.microsoft.com/office/powerpoint/2010/main" val="3137529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arn(inVertical)">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arn(inVertical)">
                                      <p:cBhvr>
                                        <p:cTn id="12" dur="500"/>
                                        <p:tgtEl>
                                          <p:spTgt spid="4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barn(inVertical)">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barn(inVertical)">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barn(inVertical)">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6_09bCitricAcidCycle_1-U.jpg"/>
          <p:cNvPicPr>
            <a:picLocks noChangeAspect="1"/>
          </p:cNvPicPr>
          <p:nvPr/>
        </p:nvPicPr>
        <p:blipFill rotWithShape="1">
          <a:blip r:embed="rId3" cstate="email">
            <a:extLst>
              <a:ext uri="{28A0092B-C50C-407E-A947-70E740481C1C}">
                <a14:useLocalDpi xmlns:a14="http://schemas.microsoft.com/office/drawing/2010/main" val="0"/>
              </a:ext>
            </a:extLst>
          </a:blip>
          <a:srcRect b="6019"/>
          <a:stretch/>
        </p:blipFill>
        <p:spPr>
          <a:xfrm>
            <a:off x="1815084" y="102870"/>
            <a:ext cx="5513832" cy="4640580"/>
          </a:xfrm>
          <a:prstGeom prst="rect">
            <a:avLst/>
          </a:prstGeom>
        </p:spPr>
      </p:pic>
      <p:sp>
        <p:nvSpPr>
          <p:cNvPr id="7" name="Text Box 31"/>
          <p:cNvSpPr txBox="1">
            <a:spLocks noChangeArrowheads="1"/>
          </p:cNvSpPr>
          <p:nvPr/>
        </p:nvSpPr>
        <p:spPr bwMode="auto">
          <a:xfrm>
            <a:off x="4186274" y="146961"/>
            <a:ext cx="17953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CoA</a:t>
            </a:r>
          </a:p>
        </p:txBody>
      </p:sp>
      <p:sp>
        <p:nvSpPr>
          <p:cNvPr id="8" name="Text Box 31"/>
          <p:cNvSpPr txBox="1">
            <a:spLocks noChangeArrowheads="1"/>
          </p:cNvSpPr>
          <p:nvPr/>
        </p:nvSpPr>
        <p:spPr bwMode="auto">
          <a:xfrm>
            <a:off x="4643474" y="426361"/>
            <a:ext cx="17953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CoA</a:t>
            </a:r>
          </a:p>
        </p:txBody>
      </p:sp>
      <p:sp>
        <p:nvSpPr>
          <p:cNvPr id="9" name="Text Box 31"/>
          <p:cNvSpPr txBox="1">
            <a:spLocks noChangeArrowheads="1"/>
          </p:cNvSpPr>
          <p:nvPr/>
        </p:nvSpPr>
        <p:spPr bwMode="auto">
          <a:xfrm>
            <a:off x="3710022" y="267611"/>
            <a:ext cx="64120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Acetyl CoA</a:t>
            </a:r>
          </a:p>
        </p:txBody>
      </p:sp>
      <p:sp>
        <p:nvSpPr>
          <p:cNvPr id="10" name="Text Box 31"/>
          <p:cNvSpPr txBox="1">
            <a:spLocks noChangeArrowheads="1"/>
          </p:cNvSpPr>
          <p:nvPr/>
        </p:nvSpPr>
        <p:spPr bwMode="auto">
          <a:xfrm>
            <a:off x="4599022" y="674011"/>
            <a:ext cx="123679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2 carbons enter cycle</a:t>
            </a:r>
          </a:p>
        </p:txBody>
      </p:sp>
      <p:sp>
        <p:nvSpPr>
          <p:cNvPr id="11" name="Text Box 31"/>
          <p:cNvSpPr txBox="1">
            <a:spLocks noChangeArrowheads="1"/>
          </p:cNvSpPr>
          <p:nvPr/>
        </p:nvSpPr>
        <p:spPr bwMode="auto">
          <a:xfrm>
            <a:off x="3348072" y="997860"/>
            <a:ext cx="77847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Oxaloacetate</a:t>
            </a:r>
          </a:p>
        </p:txBody>
      </p:sp>
      <p:sp>
        <p:nvSpPr>
          <p:cNvPr id="12" name="Text Box 31"/>
          <p:cNvSpPr txBox="1">
            <a:spLocks noChangeArrowheads="1"/>
          </p:cNvSpPr>
          <p:nvPr/>
        </p:nvSpPr>
        <p:spPr bwMode="auto">
          <a:xfrm>
            <a:off x="1862174" y="4249061"/>
            <a:ext cx="1041658" cy="536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spcBef>
                <a:spcPts val="600"/>
              </a:spcBef>
            </a:pPr>
            <a:r>
              <a:rPr lang="en-US" sz="1100">
                <a:solidFill>
                  <a:srgbClr val="000000"/>
                </a:solidFill>
                <a:latin typeface="Calibri" panose="020F0502020204030204" pitchFamily="34" charset="0"/>
              </a:rPr>
              <a:t>Step</a:t>
            </a:r>
          </a:p>
          <a:p>
            <a:pPr eaLnBrk="0" hangingPunct="0">
              <a:spcBef>
                <a:spcPts val="225"/>
              </a:spcBef>
            </a:pPr>
            <a:r>
              <a:rPr lang="en-US" sz="1100">
                <a:solidFill>
                  <a:srgbClr val="000000"/>
                </a:solidFill>
                <a:latin typeface="Calibri" panose="020F0502020204030204" pitchFamily="34" charset="0"/>
              </a:rPr>
              <a:t>Acetyl CoA stokes</a:t>
            </a:r>
            <a:br>
              <a:rPr lang="en-US" sz="1100">
                <a:solidFill>
                  <a:srgbClr val="000000"/>
                </a:solidFill>
                <a:latin typeface="Calibri" panose="020F0502020204030204" pitchFamily="34" charset="0"/>
              </a:rPr>
            </a:br>
            <a:r>
              <a:rPr lang="en-US" sz="1100">
                <a:solidFill>
                  <a:srgbClr val="000000"/>
                </a:solidFill>
                <a:latin typeface="Calibri" panose="020F0502020204030204" pitchFamily="34" charset="0"/>
              </a:rPr>
              <a:t>the furnace.</a:t>
            </a:r>
          </a:p>
        </p:txBody>
      </p:sp>
      <p:grpSp>
        <p:nvGrpSpPr>
          <p:cNvPr id="13" name="Group 12"/>
          <p:cNvGrpSpPr/>
          <p:nvPr/>
        </p:nvGrpSpPr>
        <p:grpSpPr>
          <a:xfrm>
            <a:off x="2199161" y="4246983"/>
            <a:ext cx="171449" cy="176208"/>
            <a:chOff x="1408213" y="5662644"/>
            <a:chExt cx="228599" cy="234944"/>
          </a:xfrm>
        </p:grpSpPr>
        <p:sp>
          <p:nvSpPr>
            <p:cNvPr id="14" name="Oval 13"/>
            <p:cNvSpPr>
              <a:spLocks noChangeAspect="1"/>
            </p:cNvSpPr>
            <p:nvPr/>
          </p:nvSpPr>
          <p:spPr bwMode="auto">
            <a:xfrm>
              <a:off x="1408213" y="5662644"/>
              <a:ext cx="202519" cy="202519"/>
            </a:xfrm>
            <a:prstGeom prst="ellipse">
              <a:avLst/>
            </a:prstGeom>
            <a:solidFill>
              <a:srgbClr val="0093C5"/>
            </a:solidFill>
            <a:ln w="9525" cap="flat" cmpd="sng" algn="ctr">
              <a:solidFill>
                <a:srgbClr val="0093C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15" name="Text Box 31"/>
            <p:cNvSpPr txBox="1">
              <a:spLocks noChangeArrowheads="1"/>
            </p:cNvSpPr>
            <p:nvPr/>
          </p:nvSpPr>
          <p:spPr bwMode="auto">
            <a:xfrm>
              <a:off x="1412445" y="5664469"/>
              <a:ext cx="224367" cy="233119"/>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1</a:t>
              </a:r>
            </a:p>
          </p:txBody>
        </p:sp>
      </p:grpSp>
      <p:grpSp>
        <p:nvGrpSpPr>
          <p:cNvPr id="16" name="Group 15"/>
          <p:cNvGrpSpPr/>
          <p:nvPr/>
        </p:nvGrpSpPr>
        <p:grpSpPr>
          <a:xfrm>
            <a:off x="4909024" y="965621"/>
            <a:ext cx="171449" cy="176208"/>
            <a:chOff x="1408213" y="5662644"/>
            <a:chExt cx="228599" cy="234944"/>
          </a:xfrm>
        </p:grpSpPr>
        <p:sp>
          <p:nvSpPr>
            <p:cNvPr id="17" name="Oval 16"/>
            <p:cNvSpPr>
              <a:spLocks noChangeAspect="1"/>
            </p:cNvSpPr>
            <p:nvPr/>
          </p:nvSpPr>
          <p:spPr bwMode="auto">
            <a:xfrm>
              <a:off x="1408213" y="5662644"/>
              <a:ext cx="202519" cy="202519"/>
            </a:xfrm>
            <a:prstGeom prst="ellipse">
              <a:avLst/>
            </a:prstGeom>
            <a:solidFill>
              <a:srgbClr val="0093C5"/>
            </a:solidFill>
            <a:ln w="9525" cap="flat" cmpd="sng" algn="ctr">
              <a:solidFill>
                <a:srgbClr val="0093C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18" name="Text Box 31"/>
            <p:cNvSpPr txBox="1">
              <a:spLocks noChangeArrowheads="1"/>
            </p:cNvSpPr>
            <p:nvPr/>
          </p:nvSpPr>
          <p:spPr bwMode="auto">
            <a:xfrm>
              <a:off x="1412445" y="5664469"/>
              <a:ext cx="224367" cy="233119"/>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1</a:t>
              </a:r>
            </a:p>
          </p:txBody>
        </p:sp>
      </p:grpSp>
      <p:sp>
        <p:nvSpPr>
          <p:cNvPr id="19" name="Text Box 31"/>
          <p:cNvSpPr txBox="1">
            <a:spLocks noChangeArrowheads="1"/>
          </p:cNvSpPr>
          <p:nvPr/>
        </p:nvSpPr>
        <p:spPr bwMode="auto">
          <a:xfrm>
            <a:off x="3856073" y="2178962"/>
            <a:ext cx="92683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Citric Acid Cycle</a:t>
            </a:r>
          </a:p>
        </p:txBody>
      </p:sp>
    </p:spTree>
    <p:extLst>
      <p:ext uri="{BB962C8B-B14F-4D97-AF65-F5344CB8AC3E}">
        <p14:creationId xmlns:p14="http://schemas.microsoft.com/office/powerpoint/2010/main" val="319182720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6_09bCitricAcidCycle_2-U.jpg"/>
          <p:cNvPicPr>
            <a:picLocks noChangeAspect="1"/>
          </p:cNvPicPr>
          <p:nvPr/>
        </p:nvPicPr>
        <p:blipFill rotWithShape="1">
          <a:blip r:embed="rId3" cstate="email">
            <a:extLst>
              <a:ext uri="{28A0092B-C50C-407E-A947-70E740481C1C}">
                <a14:useLocalDpi xmlns:a14="http://schemas.microsoft.com/office/drawing/2010/main" val="0"/>
              </a:ext>
            </a:extLst>
          </a:blip>
          <a:srcRect b="5118"/>
          <a:stretch/>
        </p:blipFill>
        <p:spPr>
          <a:xfrm>
            <a:off x="1815084" y="102871"/>
            <a:ext cx="5513832" cy="4685030"/>
          </a:xfrm>
          <a:prstGeom prst="rect">
            <a:avLst/>
          </a:prstGeom>
        </p:spPr>
      </p:pic>
      <p:sp>
        <p:nvSpPr>
          <p:cNvPr id="7" name="Text Box 31"/>
          <p:cNvSpPr txBox="1">
            <a:spLocks noChangeArrowheads="1"/>
          </p:cNvSpPr>
          <p:nvPr/>
        </p:nvSpPr>
        <p:spPr bwMode="auto">
          <a:xfrm>
            <a:off x="3856073" y="2178962"/>
            <a:ext cx="92683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Citric Acid Cycle</a:t>
            </a:r>
          </a:p>
        </p:txBody>
      </p:sp>
      <p:sp>
        <p:nvSpPr>
          <p:cNvPr id="8" name="Text Box 31"/>
          <p:cNvSpPr txBox="1">
            <a:spLocks noChangeArrowheads="1"/>
          </p:cNvSpPr>
          <p:nvPr/>
        </p:nvSpPr>
        <p:spPr bwMode="auto">
          <a:xfrm>
            <a:off x="6250013" y="1677389"/>
            <a:ext cx="23435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NAD</a:t>
            </a:r>
            <a:r>
              <a:rPr lang="en-US" sz="800" baseline="30000">
                <a:solidFill>
                  <a:srgbClr val="000000"/>
                </a:solidFill>
                <a:latin typeface="Symbol Std"/>
                <a:cs typeface="Symbol Std"/>
              </a:rPr>
              <a:t>+</a:t>
            </a:r>
          </a:p>
        </p:txBody>
      </p:sp>
      <p:sp>
        <p:nvSpPr>
          <p:cNvPr id="9" name="Text Box 31"/>
          <p:cNvSpPr txBox="1">
            <a:spLocks noChangeArrowheads="1"/>
          </p:cNvSpPr>
          <p:nvPr/>
        </p:nvSpPr>
        <p:spPr bwMode="auto">
          <a:xfrm>
            <a:off x="6300815" y="1988531"/>
            <a:ext cx="25913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NADH</a:t>
            </a:r>
            <a:endParaRPr lang="en-US" sz="800" baseline="30000">
              <a:solidFill>
                <a:srgbClr val="000000"/>
              </a:solidFill>
              <a:latin typeface="Symbol Std"/>
              <a:cs typeface="Symbol Std"/>
            </a:endParaRPr>
          </a:p>
        </p:txBody>
      </p:sp>
      <p:sp>
        <p:nvSpPr>
          <p:cNvPr id="10" name="Text Box 31"/>
          <p:cNvSpPr txBox="1">
            <a:spLocks noChangeArrowheads="1"/>
          </p:cNvSpPr>
          <p:nvPr/>
        </p:nvSpPr>
        <p:spPr bwMode="auto">
          <a:xfrm>
            <a:off x="5862663" y="3879251"/>
            <a:ext cx="24762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Symbol Std"/>
                <a:cs typeface="Symbol Std"/>
              </a:rPr>
              <a:t>+</a:t>
            </a:r>
            <a:r>
              <a:rPr lang="en-US" sz="800">
                <a:solidFill>
                  <a:srgbClr val="000000"/>
                </a:solidFill>
                <a:latin typeface="Calibri" panose="020F0502020204030204" pitchFamily="34" charset="0"/>
              </a:rPr>
              <a:t> H</a:t>
            </a:r>
            <a:r>
              <a:rPr lang="en-US" sz="800" baseline="30000">
                <a:solidFill>
                  <a:srgbClr val="000000"/>
                </a:solidFill>
                <a:latin typeface="Symbol Std"/>
                <a:cs typeface="Symbol Std"/>
              </a:rPr>
              <a:t>+</a:t>
            </a:r>
          </a:p>
        </p:txBody>
      </p:sp>
      <p:sp>
        <p:nvSpPr>
          <p:cNvPr id="11" name="Text Box 31"/>
          <p:cNvSpPr txBox="1">
            <a:spLocks noChangeArrowheads="1"/>
          </p:cNvSpPr>
          <p:nvPr/>
        </p:nvSpPr>
        <p:spPr bwMode="auto">
          <a:xfrm>
            <a:off x="6256371" y="2394859"/>
            <a:ext cx="16671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CO</a:t>
            </a:r>
            <a:r>
              <a:rPr lang="en-US" sz="800" baseline="-25000">
                <a:solidFill>
                  <a:srgbClr val="000000"/>
                </a:solidFill>
                <a:latin typeface="Calibri" panose="020F0502020204030204" pitchFamily="34" charset="0"/>
              </a:rPr>
              <a:t>2</a:t>
            </a:r>
          </a:p>
        </p:txBody>
      </p:sp>
      <p:sp>
        <p:nvSpPr>
          <p:cNvPr id="12" name="Text Box 31"/>
          <p:cNvSpPr txBox="1">
            <a:spLocks noChangeArrowheads="1"/>
          </p:cNvSpPr>
          <p:nvPr/>
        </p:nvSpPr>
        <p:spPr bwMode="auto">
          <a:xfrm>
            <a:off x="4186274" y="146961"/>
            <a:ext cx="17953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CoA</a:t>
            </a:r>
          </a:p>
        </p:txBody>
      </p:sp>
      <p:sp>
        <p:nvSpPr>
          <p:cNvPr id="13" name="Text Box 31"/>
          <p:cNvSpPr txBox="1">
            <a:spLocks noChangeArrowheads="1"/>
          </p:cNvSpPr>
          <p:nvPr/>
        </p:nvSpPr>
        <p:spPr bwMode="auto">
          <a:xfrm>
            <a:off x="4643474" y="426361"/>
            <a:ext cx="17953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CoA</a:t>
            </a:r>
          </a:p>
        </p:txBody>
      </p:sp>
      <p:sp>
        <p:nvSpPr>
          <p:cNvPr id="14" name="Text Box 31"/>
          <p:cNvSpPr txBox="1">
            <a:spLocks noChangeArrowheads="1"/>
          </p:cNvSpPr>
          <p:nvPr/>
        </p:nvSpPr>
        <p:spPr bwMode="auto">
          <a:xfrm>
            <a:off x="3710022" y="267611"/>
            <a:ext cx="64120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Acetyl CoA</a:t>
            </a:r>
          </a:p>
        </p:txBody>
      </p:sp>
      <p:sp>
        <p:nvSpPr>
          <p:cNvPr id="15" name="Text Box 31"/>
          <p:cNvSpPr txBox="1">
            <a:spLocks noChangeArrowheads="1"/>
          </p:cNvSpPr>
          <p:nvPr/>
        </p:nvSpPr>
        <p:spPr bwMode="auto">
          <a:xfrm>
            <a:off x="4421213" y="4090388"/>
            <a:ext cx="1675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ATP</a:t>
            </a:r>
            <a:endParaRPr lang="en-US" sz="800" baseline="30000">
              <a:solidFill>
                <a:srgbClr val="000000"/>
              </a:solidFill>
              <a:latin typeface="Symbol Std"/>
              <a:cs typeface="Symbol Std"/>
            </a:endParaRPr>
          </a:p>
        </p:txBody>
      </p:sp>
      <p:sp>
        <p:nvSpPr>
          <p:cNvPr id="16" name="Text Box 31"/>
          <p:cNvSpPr txBox="1">
            <a:spLocks noChangeArrowheads="1"/>
          </p:cNvSpPr>
          <p:nvPr/>
        </p:nvSpPr>
        <p:spPr bwMode="auto">
          <a:xfrm>
            <a:off x="5030813" y="3855438"/>
            <a:ext cx="5460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P</a:t>
            </a:r>
            <a:endParaRPr lang="en-US" sz="800" baseline="30000">
              <a:solidFill>
                <a:srgbClr val="000000"/>
              </a:solidFill>
              <a:latin typeface="Symbol Std"/>
              <a:cs typeface="Symbol Std"/>
            </a:endParaRPr>
          </a:p>
        </p:txBody>
      </p:sp>
      <p:sp>
        <p:nvSpPr>
          <p:cNvPr id="17" name="Text Box 31"/>
          <p:cNvSpPr txBox="1">
            <a:spLocks noChangeArrowheads="1"/>
          </p:cNvSpPr>
          <p:nvPr/>
        </p:nvSpPr>
        <p:spPr bwMode="auto">
          <a:xfrm>
            <a:off x="4700613" y="3861787"/>
            <a:ext cx="32858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ADP </a:t>
            </a:r>
            <a:r>
              <a:rPr lang="en-US" sz="800">
                <a:solidFill>
                  <a:srgbClr val="000000"/>
                </a:solidFill>
                <a:latin typeface="Symbol Std"/>
                <a:cs typeface="Symbol Std"/>
              </a:rPr>
              <a:t>+</a:t>
            </a:r>
            <a:endParaRPr lang="en-US" sz="800" baseline="30000">
              <a:solidFill>
                <a:srgbClr val="000000"/>
              </a:solidFill>
              <a:latin typeface="Symbol Std"/>
              <a:cs typeface="Symbol Std"/>
            </a:endParaRPr>
          </a:p>
        </p:txBody>
      </p:sp>
      <p:sp>
        <p:nvSpPr>
          <p:cNvPr id="18" name="Text Box 31"/>
          <p:cNvSpPr txBox="1">
            <a:spLocks noChangeArrowheads="1"/>
          </p:cNvSpPr>
          <p:nvPr/>
        </p:nvSpPr>
        <p:spPr bwMode="auto">
          <a:xfrm>
            <a:off x="5830921" y="3315608"/>
            <a:ext cx="16671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CO</a:t>
            </a:r>
            <a:r>
              <a:rPr lang="en-US" sz="800" baseline="-25000">
                <a:solidFill>
                  <a:srgbClr val="000000"/>
                </a:solidFill>
                <a:latin typeface="Calibri" panose="020F0502020204030204" pitchFamily="34" charset="0"/>
              </a:rPr>
              <a:t>2</a:t>
            </a:r>
          </a:p>
        </p:txBody>
      </p:sp>
      <p:sp>
        <p:nvSpPr>
          <p:cNvPr id="19" name="Text Box 31"/>
          <p:cNvSpPr txBox="1">
            <a:spLocks noChangeArrowheads="1"/>
          </p:cNvSpPr>
          <p:nvPr/>
        </p:nvSpPr>
        <p:spPr bwMode="auto">
          <a:xfrm>
            <a:off x="6656413" y="1988538"/>
            <a:ext cx="19236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Symbol Std"/>
                <a:cs typeface="Symbol Std"/>
              </a:rPr>
              <a:t>+</a:t>
            </a:r>
            <a:r>
              <a:rPr lang="en-US" sz="800">
                <a:solidFill>
                  <a:srgbClr val="000000"/>
                </a:solidFill>
                <a:latin typeface="Calibri" panose="020F0502020204030204" pitchFamily="34" charset="0"/>
              </a:rPr>
              <a:t> H</a:t>
            </a:r>
            <a:r>
              <a:rPr lang="en-US" sz="800" baseline="30000">
                <a:solidFill>
                  <a:srgbClr val="000000"/>
                </a:solidFill>
                <a:latin typeface="Symbol Std"/>
                <a:cs typeface="Symbol Std"/>
              </a:rPr>
              <a:t>+</a:t>
            </a:r>
          </a:p>
        </p:txBody>
      </p:sp>
      <p:sp>
        <p:nvSpPr>
          <p:cNvPr id="20" name="Text Box 31"/>
          <p:cNvSpPr txBox="1">
            <a:spLocks noChangeArrowheads="1"/>
          </p:cNvSpPr>
          <p:nvPr/>
        </p:nvSpPr>
        <p:spPr bwMode="auto">
          <a:xfrm>
            <a:off x="4599022" y="674011"/>
            <a:ext cx="123679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2 carbons enter cycle</a:t>
            </a:r>
          </a:p>
        </p:txBody>
      </p:sp>
      <p:sp>
        <p:nvSpPr>
          <p:cNvPr id="21" name="Text Box 31"/>
          <p:cNvSpPr txBox="1">
            <a:spLocks noChangeArrowheads="1"/>
          </p:cNvSpPr>
          <p:nvPr/>
        </p:nvSpPr>
        <p:spPr bwMode="auto">
          <a:xfrm>
            <a:off x="5348321" y="1493161"/>
            <a:ext cx="39791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Citrate</a:t>
            </a:r>
          </a:p>
        </p:txBody>
      </p:sp>
      <p:sp>
        <p:nvSpPr>
          <p:cNvPr id="22" name="Text Box 31"/>
          <p:cNvSpPr txBox="1">
            <a:spLocks noChangeArrowheads="1"/>
          </p:cNvSpPr>
          <p:nvPr/>
        </p:nvSpPr>
        <p:spPr bwMode="auto">
          <a:xfrm>
            <a:off x="6523072" y="2375811"/>
            <a:ext cx="69175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leaves cycle</a:t>
            </a:r>
          </a:p>
        </p:txBody>
      </p:sp>
      <p:sp>
        <p:nvSpPr>
          <p:cNvPr id="23" name="Text Box 31"/>
          <p:cNvSpPr txBox="1">
            <a:spLocks noChangeArrowheads="1"/>
          </p:cNvSpPr>
          <p:nvPr/>
        </p:nvSpPr>
        <p:spPr bwMode="auto">
          <a:xfrm>
            <a:off x="4935571" y="2934611"/>
            <a:ext cx="118327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Alpha-</a:t>
            </a:r>
            <a:r>
              <a:rPr lang="en-US" sz="1100" err="1">
                <a:solidFill>
                  <a:srgbClr val="000000"/>
                </a:solidFill>
                <a:latin typeface="Calibri" panose="020F0502020204030204" pitchFamily="34" charset="0"/>
              </a:rPr>
              <a:t>ketoglutarate</a:t>
            </a:r>
            <a:endParaRPr lang="en-US" sz="1100">
              <a:solidFill>
                <a:srgbClr val="000000"/>
              </a:solidFill>
              <a:latin typeface="Calibri" panose="020F0502020204030204" pitchFamily="34" charset="0"/>
            </a:endParaRPr>
          </a:p>
        </p:txBody>
      </p:sp>
      <p:sp>
        <p:nvSpPr>
          <p:cNvPr id="24" name="Text Box 31"/>
          <p:cNvSpPr txBox="1">
            <a:spLocks noChangeArrowheads="1"/>
          </p:cNvSpPr>
          <p:nvPr/>
        </p:nvSpPr>
        <p:spPr bwMode="auto">
          <a:xfrm>
            <a:off x="3868772" y="3702961"/>
            <a:ext cx="56033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Succinate</a:t>
            </a:r>
          </a:p>
        </p:txBody>
      </p:sp>
      <p:sp>
        <p:nvSpPr>
          <p:cNvPr id="25" name="Text Box 31"/>
          <p:cNvSpPr txBox="1">
            <a:spLocks noChangeArrowheads="1"/>
          </p:cNvSpPr>
          <p:nvPr/>
        </p:nvSpPr>
        <p:spPr bwMode="auto">
          <a:xfrm>
            <a:off x="3348072" y="997860"/>
            <a:ext cx="77847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Oxaloacetate</a:t>
            </a:r>
          </a:p>
        </p:txBody>
      </p:sp>
      <p:sp>
        <p:nvSpPr>
          <p:cNvPr id="26" name="Text Box 31"/>
          <p:cNvSpPr txBox="1">
            <a:spLocks noChangeArrowheads="1"/>
          </p:cNvSpPr>
          <p:nvPr/>
        </p:nvSpPr>
        <p:spPr bwMode="auto">
          <a:xfrm>
            <a:off x="6091272" y="3290211"/>
            <a:ext cx="69175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leaves cycle</a:t>
            </a:r>
          </a:p>
        </p:txBody>
      </p:sp>
      <p:sp>
        <p:nvSpPr>
          <p:cNvPr id="28" name="Text Box 31"/>
          <p:cNvSpPr txBox="1">
            <a:spLocks noChangeArrowheads="1"/>
          </p:cNvSpPr>
          <p:nvPr/>
        </p:nvSpPr>
        <p:spPr bwMode="auto">
          <a:xfrm>
            <a:off x="1862174" y="4249061"/>
            <a:ext cx="1041658" cy="536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spcBef>
                <a:spcPts val="600"/>
              </a:spcBef>
            </a:pPr>
            <a:r>
              <a:rPr lang="en-US" sz="1100">
                <a:solidFill>
                  <a:srgbClr val="000000"/>
                </a:solidFill>
                <a:latin typeface="Calibri" panose="020F0502020204030204" pitchFamily="34" charset="0"/>
              </a:rPr>
              <a:t>Step</a:t>
            </a:r>
          </a:p>
          <a:p>
            <a:pPr eaLnBrk="0" hangingPunct="0">
              <a:spcBef>
                <a:spcPts val="225"/>
              </a:spcBef>
            </a:pPr>
            <a:r>
              <a:rPr lang="en-US" sz="1100">
                <a:solidFill>
                  <a:srgbClr val="000000"/>
                </a:solidFill>
                <a:latin typeface="Calibri" panose="020F0502020204030204" pitchFamily="34" charset="0"/>
              </a:rPr>
              <a:t>Acetyl CoA stokes</a:t>
            </a:r>
            <a:br>
              <a:rPr lang="en-US" sz="1100">
                <a:solidFill>
                  <a:srgbClr val="000000"/>
                </a:solidFill>
                <a:latin typeface="Calibri" panose="020F0502020204030204" pitchFamily="34" charset="0"/>
              </a:rPr>
            </a:br>
            <a:r>
              <a:rPr lang="en-US" sz="1100">
                <a:solidFill>
                  <a:srgbClr val="000000"/>
                </a:solidFill>
                <a:latin typeface="Calibri" panose="020F0502020204030204" pitchFamily="34" charset="0"/>
              </a:rPr>
              <a:t>the furnace.</a:t>
            </a:r>
          </a:p>
        </p:txBody>
      </p:sp>
      <p:sp>
        <p:nvSpPr>
          <p:cNvPr id="29" name="Text Box 31"/>
          <p:cNvSpPr txBox="1">
            <a:spLocks noChangeArrowheads="1"/>
          </p:cNvSpPr>
          <p:nvPr/>
        </p:nvSpPr>
        <p:spPr bwMode="auto">
          <a:xfrm>
            <a:off x="3281045" y="4248355"/>
            <a:ext cx="1233348" cy="70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spcBef>
                <a:spcPts val="600"/>
              </a:spcBef>
              <a:tabLst>
                <a:tab pos="620300" algn="l"/>
              </a:tabLst>
            </a:pPr>
            <a:r>
              <a:rPr lang="en-US" sz="1100">
                <a:solidFill>
                  <a:srgbClr val="000000"/>
                </a:solidFill>
                <a:latin typeface="Calibri" panose="020F0502020204030204" pitchFamily="34" charset="0"/>
              </a:rPr>
              <a:t>Steps	–</a:t>
            </a:r>
          </a:p>
          <a:p>
            <a:pPr eaLnBrk="0" hangingPunct="0">
              <a:spcBef>
                <a:spcPts val="225"/>
              </a:spcBef>
            </a:pPr>
            <a:r>
              <a:rPr lang="en-US" sz="1100">
                <a:solidFill>
                  <a:srgbClr val="000000"/>
                </a:solidFill>
                <a:latin typeface="Calibri" panose="020F0502020204030204" pitchFamily="34" charset="0"/>
              </a:rPr>
              <a:t>NADH, ATP, and CO</a:t>
            </a:r>
            <a:r>
              <a:rPr lang="en-US" sz="1100" baseline="-25000">
                <a:solidFill>
                  <a:srgbClr val="000000"/>
                </a:solidFill>
                <a:latin typeface="Calibri" panose="020F0502020204030204" pitchFamily="34" charset="0"/>
              </a:rPr>
              <a:t>2</a:t>
            </a:r>
            <a:r>
              <a:rPr lang="en-US" sz="1100">
                <a:solidFill>
                  <a:srgbClr val="000000"/>
                </a:solidFill>
                <a:latin typeface="Calibri" panose="020F0502020204030204" pitchFamily="34" charset="0"/>
              </a:rPr>
              <a:t/>
            </a:r>
            <a:br>
              <a:rPr lang="en-US" sz="1100">
                <a:solidFill>
                  <a:srgbClr val="000000"/>
                </a:solidFill>
                <a:latin typeface="Calibri" panose="020F0502020204030204" pitchFamily="34" charset="0"/>
              </a:rPr>
            </a:br>
            <a:r>
              <a:rPr lang="en-US" sz="1100">
                <a:solidFill>
                  <a:srgbClr val="000000"/>
                </a:solidFill>
                <a:latin typeface="Calibri" panose="020F0502020204030204" pitchFamily="34" charset="0"/>
              </a:rPr>
              <a:t>are generated during</a:t>
            </a:r>
            <a:br>
              <a:rPr lang="en-US" sz="1100">
                <a:solidFill>
                  <a:srgbClr val="000000"/>
                </a:solidFill>
                <a:latin typeface="Calibri" panose="020F0502020204030204" pitchFamily="34" charset="0"/>
              </a:rPr>
            </a:br>
            <a:r>
              <a:rPr lang="en-US" sz="1100">
                <a:solidFill>
                  <a:srgbClr val="000000"/>
                </a:solidFill>
                <a:latin typeface="Calibri" panose="020F0502020204030204" pitchFamily="34" charset="0"/>
              </a:rPr>
              <a:t>redox reactions.</a:t>
            </a:r>
          </a:p>
        </p:txBody>
      </p:sp>
      <p:grpSp>
        <p:nvGrpSpPr>
          <p:cNvPr id="30" name="Group 29"/>
          <p:cNvGrpSpPr/>
          <p:nvPr/>
        </p:nvGrpSpPr>
        <p:grpSpPr>
          <a:xfrm>
            <a:off x="2199161" y="4246983"/>
            <a:ext cx="171449" cy="176208"/>
            <a:chOff x="1408213" y="5662644"/>
            <a:chExt cx="228599" cy="234944"/>
          </a:xfrm>
        </p:grpSpPr>
        <p:sp>
          <p:nvSpPr>
            <p:cNvPr id="31" name="Oval 30"/>
            <p:cNvSpPr>
              <a:spLocks noChangeAspect="1"/>
            </p:cNvSpPr>
            <p:nvPr/>
          </p:nvSpPr>
          <p:spPr bwMode="auto">
            <a:xfrm>
              <a:off x="1408213" y="5662644"/>
              <a:ext cx="202519" cy="202519"/>
            </a:xfrm>
            <a:prstGeom prst="ellipse">
              <a:avLst/>
            </a:prstGeom>
            <a:solidFill>
              <a:srgbClr val="0093C5"/>
            </a:solidFill>
            <a:ln w="9525" cap="flat" cmpd="sng" algn="ctr">
              <a:solidFill>
                <a:srgbClr val="0093C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32" name="Text Box 31"/>
            <p:cNvSpPr txBox="1">
              <a:spLocks noChangeArrowheads="1"/>
            </p:cNvSpPr>
            <p:nvPr/>
          </p:nvSpPr>
          <p:spPr bwMode="auto">
            <a:xfrm>
              <a:off x="1412445" y="5664469"/>
              <a:ext cx="224367" cy="233119"/>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1</a:t>
              </a:r>
            </a:p>
          </p:txBody>
        </p:sp>
      </p:grpSp>
      <p:grpSp>
        <p:nvGrpSpPr>
          <p:cNvPr id="33" name="Group 32"/>
          <p:cNvGrpSpPr/>
          <p:nvPr/>
        </p:nvGrpSpPr>
        <p:grpSpPr>
          <a:xfrm>
            <a:off x="4909024" y="965621"/>
            <a:ext cx="171449" cy="176208"/>
            <a:chOff x="1408213" y="5662644"/>
            <a:chExt cx="228599" cy="234944"/>
          </a:xfrm>
        </p:grpSpPr>
        <p:sp>
          <p:nvSpPr>
            <p:cNvPr id="34" name="Oval 33"/>
            <p:cNvSpPr>
              <a:spLocks noChangeAspect="1"/>
            </p:cNvSpPr>
            <p:nvPr/>
          </p:nvSpPr>
          <p:spPr bwMode="auto">
            <a:xfrm>
              <a:off x="1408213" y="5662644"/>
              <a:ext cx="202519" cy="202519"/>
            </a:xfrm>
            <a:prstGeom prst="ellipse">
              <a:avLst/>
            </a:prstGeom>
            <a:solidFill>
              <a:srgbClr val="0093C5"/>
            </a:solidFill>
            <a:ln w="9525" cap="flat" cmpd="sng" algn="ctr">
              <a:solidFill>
                <a:srgbClr val="0093C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35" name="Text Box 31"/>
            <p:cNvSpPr txBox="1">
              <a:spLocks noChangeArrowheads="1"/>
            </p:cNvSpPr>
            <p:nvPr/>
          </p:nvSpPr>
          <p:spPr bwMode="auto">
            <a:xfrm>
              <a:off x="1412445" y="5664469"/>
              <a:ext cx="224367" cy="233119"/>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1</a:t>
              </a:r>
            </a:p>
          </p:txBody>
        </p:sp>
      </p:grpSp>
      <p:grpSp>
        <p:nvGrpSpPr>
          <p:cNvPr id="36" name="Group 35"/>
          <p:cNvGrpSpPr/>
          <p:nvPr/>
        </p:nvGrpSpPr>
        <p:grpSpPr>
          <a:xfrm>
            <a:off x="5656736" y="2046708"/>
            <a:ext cx="171449" cy="176208"/>
            <a:chOff x="1408213" y="5662644"/>
            <a:chExt cx="228599" cy="234944"/>
          </a:xfrm>
        </p:grpSpPr>
        <p:sp>
          <p:nvSpPr>
            <p:cNvPr id="37" name="Oval 36"/>
            <p:cNvSpPr>
              <a:spLocks noChangeAspect="1"/>
            </p:cNvSpPr>
            <p:nvPr/>
          </p:nvSpPr>
          <p:spPr bwMode="auto">
            <a:xfrm>
              <a:off x="1408213" y="5662644"/>
              <a:ext cx="202519" cy="202519"/>
            </a:xfrm>
            <a:prstGeom prst="ellipse">
              <a:avLst/>
            </a:prstGeom>
            <a:solidFill>
              <a:srgbClr val="0093C5"/>
            </a:solidFill>
            <a:ln w="9525" cap="flat" cmpd="sng" algn="ctr">
              <a:solidFill>
                <a:srgbClr val="0093C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38" name="Text Box 31"/>
            <p:cNvSpPr txBox="1">
              <a:spLocks noChangeArrowheads="1"/>
            </p:cNvSpPr>
            <p:nvPr/>
          </p:nvSpPr>
          <p:spPr bwMode="auto">
            <a:xfrm>
              <a:off x="1412445" y="5664469"/>
              <a:ext cx="224367" cy="233119"/>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2</a:t>
              </a:r>
            </a:p>
          </p:txBody>
        </p:sp>
      </p:grpSp>
      <p:grpSp>
        <p:nvGrpSpPr>
          <p:cNvPr id="39" name="Group 38"/>
          <p:cNvGrpSpPr/>
          <p:nvPr/>
        </p:nvGrpSpPr>
        <p:grpSpPr>
          <a:xfrm>
            <a:off x="4013674" y="4251746"/>
            <a:ext cx="171449" cy="176208"/>
            <a:chOff x="1408213" y="5662644"/>
            <a:chExt cx="228599" cy="234944"/>
          </a:xfrm>
        </p:grpSpPr>
        <p:sp>
          <p:nvSpPr>
            <p:cNvPr id="40" name="Oval 39"/>
            <p:cNvSpPr>
              <a:spLocks noChangeAspect="1"/>
            </p:cNvSpPr>
            <p:nvPr/>
          </p:nvSpPr>
          <p:spPr bwMode="auto">
            <a:xfrm>
              <a:off x="1408213" y="5662644"/>
              <a:ext cx="202519" cy="202519"/>
            </a:xfrm>
            <a:prstGeom prst="ellipse">
              <a:avLst/>
            </a:prstGeom>
            <a:solidFill>
              <a:srgbClr val="0093C5"/>
            </a:solidFill>
            <a:ln w="9525" cap="flat" cmpd="sng" algn="ctr">
              <a:solidFill>
                <a:srgbClr val="0093C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41" name="Text Box 31"/>
            <p:cNvSpPr txBox="1">
              <a:spLocks noChangeArrowheads="1"/>
            </p:cNvSpPr>
            <p:nvPr/>
          </p:nvSpPr>
          <p:spPr bwMode="auto">
            <a:xfrm>
              <a:off x="1412445" y="5664469"/>
              <a:ext cx="224367" cy="233119"/>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3</a:t>
              </a:r>
            </a:p>
          </p:txBody>
        </p:sp>
      </p:grpSp>
      <p:grpSp>
        <p:nvGrpSpPr>
          <p:cNvPr id="42" name="Group 41"/>
          <p:cNvGrpSpPr/>
          <p:nvPr/>
        </p:nvGrpSpPr>
        <p:grpSpPr>
          <a:xfrm>
            <a:off x="3708874" y="4246983"/>
            <a:ext cx="171449" cy="176208"/>
            <a:chOff x="1408213" y="5662644"/>
            <a:chExt cx="228599" cy="234944"/>
          </a:xfrm>
        </p:grpSpPr>
        <p:sp>
          <p:nvSpPr>
            <p:cNvPr id="43" name="Oval 42"/>
            <p:cNvSpPr>
              <a:spLocks noChangeAspect="1"/>
            </p:cNvSpPr>
            <p:nvPr/>
          </p:nvSpPr>
          <p:spPr bwMode="auto">
            <a:xfrm>
              <a:off x="1408213" y="5662644"/>
              <a:ext cx="202519" cy="202519"/>
            </a:xfrm>
            <a:prstGeom prst="ellipse">
              <a:avLst/>
            </a:prstGeom>
            <a:solidFill>
              <a:srgbClr val="0093C5"/>
            </a:solidFill>
            <a:ln w="9525" cap="flat" cmpd="sng" algn="ctr">
              <a:solidFill>
                <a:srgbClr val="0093C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44" name="Text Box 31"/>
            <p:cNvSpPr txBox="1">
              <a:spLocks noChangeArrowheads="1"/>
            </p:cNvSpPr>
            <p:nvPr/>
          </p:nvSpPr>
          <p:spPr bwMode="auto">
            <a:xfrm>
              <a:off x="1412445" y="5664469"/>
              <a:ext cx="224367" cy="233119"/>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2</a:t>
              </a:r>
            </a:p>
          </p:txBody>
        </p:sp>
      </p:grpSp>
      <p:grpSp>
        <p:nvGrpSpPr>
          <p:cNvPr id="45" name="Group 44"/>
          <p:cNvGrpSpPr/>
          <p:nvPr/>
        </p:nvGrpSpPr>
        <p:grpSpPr>
          <a:xfrm>
            <a:off x="4789961" y="3465933"/>
            <a:ext cx="171449" cy="176208"/>
            <a:chOff x="1408213" y="5662644"/>
            <a:chExt cx="228599" cy="234944"/>
          </a:xfrm>
        </p:grpSpPr>
        <p:sp>
          <p:nvSpPr>
            <p:cNvPr id="46" name="Oval 45"/>
            <p:cNvSpPr>
              <a:spLocks noChangeAspect="1"/>
            </p:cNvSpPr>
            <p:nvPr/>
          </p:nvSpPr>
          <p:spPr bwMode="auto">
            <a:xfrm>
              <a:off x="1408213" y="5662644"/>
              <a:ext cx="202519" cy="202519"/>
            </a:xfrm>
            <a:prstGeom prst="ellipse">
              <a:avLst/>
            </a:prstGeom>
            <a:solidFill>
              <a:srgbClr val="0093C5"/>
            </a:solidFill>
            <a:ln w="9525" cap="flat" cmpd="sng" algn="ctr">
              <a:solidFill>
                <a:srgbClr val="0093C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47" name="Text Box 31"/>
            <p:cNvSpPr txBox="1">
              <a:spLocks noChangeArrowheads="1"/>
            </p:cNvSpPr>
            <p:nvPr/>
          </p:nvSpPr>
          <p:spPr bwMode="auto">
            <a:xfrm>
              <a:off x="1412445" y="5664469"/>
              <a:ext cx="224367" cy="233119"/>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3</a:t>
              </a:r>
            </a:p>
          </p:txBody>
        </p:sp>
      </p:grpSp>
      <p:sp>
        <p:nvSpPr>
          <p:cNvPr id="48" name="Text Box 31"/>
          <p:cNvSpPr txBox="1">
            <a:spLocks noChangeArrowheads="1"/>
          </p:cNvSpPr>
          <p:nvPr/>
        </p:nvSpPr>
        <p:spPr bwMode="auto">
          <a:xfrm>
            <a:off x="5589613" y="3556990"/>
            <a:ext cx="23435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NAD</a:t>
            </a:r>
            <a:r>
              <a:rPr lang="en-US" sz="800" baseline="30000">
                <a:solidFill>
                  <a:srgbClr val="000000"/>
                </a:solidFill>
                <a:latin typeface="Symbol Std"/>
                <a:cs typeface="Symbol Std"/>
              </a:rPr>
              <a:t>+</a:t>
            </a:r>
          </a:p>
        </p:txBody>
      </p:sp>
      <p:sp>
        <p:nvSpPr>
          <p:cNvPr id="49" name="Text Box 31"/>
          <p:cNvSpPr txBox="1">
            <a:spLocks noChangeArrowheads="1"/>
          </p:cNvSpPr>
          <p:nvPr/>
        </p:nvSpPr>
        <p:spPr bwMode="auto">
          <a:xfrm>
            <a:off x="5519765" y="3868131"/>
            <a:ext cx="25913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NADH</a:t>
            </a:r>
            <a:endParaRPr lang="en-US" sz="800" baseline="30000">
              <a:solidFill>
                <a:srgbClr val="000000"/>
              </a:solidFill>
              <a:latin typeface="Symbol Std"/>
              <a:cs typeface="Symbol Std"/>
            </a:endParaRPr>
          </a:p>
        </p:txBody>
      </p:sp>
    </p:spTree>
    <p:extLst>
      <p:ext uri="{BB962C8B-B14F-4D97-AF65-F5344CB8AC3E}">
        <p14:creationId xmlns:p14="http://schemas.microsoft.com/office/powerpoint/2010/main" val="286235383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6_09bCitricAcidCycle_3-U.jpg"/>
          <p:cNvPicPr>
            <a:picLocks noChangeAspect="1"/>
          </p:cNvPicPr>
          <p:nvPr/>
        </p:nvPicPr>
        <p:blipFill rotWithShape="1">
          <a:blip r:embed="rId3" cstate="email">
            <a:extLst>
              <a:ext uri="{28A0092B-C50C-407E-A947-70E740481C1C}">
                <a14:useLocalDpi xmlns:a14="http://schemas.microsoft.com/office/drawing/2010/main" val="0"/>
              </a:ext>
            </a:extLst>
          </a:blip>
          <a:srcRect b="3318"/>
          <a:stretch/>
        </p:blipFill>
        <p:spPr>
          <a:xfrm>
            <a:off x="1815084" y="102870"/>
            <a:ext cx="5513832" cy="4773930"/>
          </a:xfrm>
          <a:prstGeom prst="rect">
            <a:avLst/>
          </a:prstGeom>
        </p:spPr>
      </p:pic>
      <p:sp>
        <p:nvSpPr>
          <p:cNvPr id="7" name="Text Box 31"/>
          <p:cNvSpPr txBox="1">
            <a:spLocks noChangeArrowheads="1"/>
          </p:cNvSpPr>
          <p:nvPr/>
        </p:nvSpPr>
        <p:spPr bwMode="auto">
          <a:xfrm>
            <a:off x="3856073" y="2178962"/>
            <a:ext cx="92683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Citric Acid Cycle</a:t>
            </a:r>
          </a:p>
        </p:txBody>
      </p:sp>
      <p:sp>
        <p:nvSpPr>
          <p:cNvPr id="8" name="Text Box 31"/>
          <p:cNvSpPr txBox="1">
            <a:spLocks noChangeArrowheads="1"/>
          </p:cNvSpPr>
          <p:nvPr/>
        </p:nvSpPr>
        <p:spPr bwMode="auto">
          <a:xfrm>
            <a:off x="6250013" y="1677389"/>
            <a:ext cx="23435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NAD</a:t>
            </a:r>
            <a:r>
              <a:rPr lang="en-US" sz="800" baseline="30000">
                <a:solidFill>
                  <a:srgbClr val="000000"/>
                </a:solidFill>
                <a:latin typeface="Symbol Std"/>
                <a:cs typeface="Symbol Std"/>
              </a:rPr>
              <a:t>+</a:t>
            </a:r>
          </a:p>
        </p:txBody>
      </p:sp>
      <p:sp>
        <p:nvSpPr>
          <p:cNvPr id="9" name="Text Box 31"/>
          <p:cNvSpPr txBox="1">
            <a:spLocks noChangeArrowheads="1"/>
          </p:cNvSpPr>
          <p:nvPr/>
        </p:nvSpPr>
        <p:spPr bwMode="auto">
          <a:xfrm>
            <a:off x="6300815" y="1988531"/>
            <a:ext cx="25913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NADH</a:t>
            </a:r>
            <a:endParaRPr lang="en-US" sz="800" baseline="30000">
              <a:solidFill>
                <a:srgbClr val="000000"/>
              </a:solidFill>
              <a:latin typeface="Symbol Std"/>
              <a:cs typeface="Symbol Std"/>
            </a:endParaRPr>
          </a:p>
        </p:txBody>
      </p:sp>
      <p:sp>
        <p:nvSpPr>
          <p:cNvPr id="10" name="Text Box 31"/>
          <p:cNvSpPr txBox="1">
            <a:spLocks noChangeArrowheads="1"/>
          </p:cNvSpPr>
          <p:nvPr/>
        </p:nvSpPr>
        <p:spPr bwMode="auto">
          <a:xfrm>
            <a:off x="5862663" y="3874488"/>
            <a:ext cx="276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Symbol Std"/>
                <a:cs typeface="Symbol Std"/>
              </a:rPr>
              <a:t>+</a:t>
            </a:r>
            <a:r>
              <a:rPr lang="en-US" sz="800">
                <a:solidFill>
                  <a:srgbClr val="000000"/>
                </a:solidFill>
                <a:latin typeface="Calibri" panose="020F0502020204030204" pitchFamily="34" charset="0"/>
              </a:rPr>
              <a:t> H</a:t>
            </a:r>
            <a:r>
              <a:rPr lang="en-US" sz="800" baseline="30000">
                <a:solidFill>
                  <a:srgbClr val="000000"/>
                </a:solidFill>
                <a:latin typeface="Symbol Std"/>
                <a:cs typeface="Symbol Std"/>
              </a:rPr>
              <a:t>+</a:t>
            </a:r>
          </a:p>
        </p:txBody>
      </p:sp>
      <p:sp>
        <p:nvSpPr>
          <p:cNvPr id="11" name="Text Box 31"/>
          <p:cNvSpPr txBox="1">
            <a:spLocks noChangeArrowheads="1"/>
          </p:cNvSpPr>
          <p:nvPr/>
        </p:nvSpPr>
        <p:spPr bwMode="auto">
          <a:xfrm>
            <a:off x="6256371" y="2394859"/>
            <a:ext cx="16671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CO</a:t>
            </a:r>
            <a:r>
              <a:rPr lang="en-US" sz="800" baseline="-25000">
                <a:solidFill>
                  <a:srgbClr val="000000"/>
                </a:solidFill>
                <a:latin typeface="Calibri" panose="020F0502020204030204" pitchFamily="34" charset="0"/>
              </a:rPr>
              <a:t>2</a:t>
            </a:r>
          </a:p>
        </p:txBody>
      </p:sp>
      <p:sp>
        <p:nvSpPr>
          <p:cNvPr id="12" name="Text Box 31"/>
          <p:cNvSpPr txBox="1">
            <a:spLocks noChangeArrowheads="1"/>
          </p:cNvSpPr>
          <p:nvPr/>
        </p:nvSpPr>
        <p:spPr bwMode="auto">
          <a:xfrm>
            <a:off x="4186274" y="146961"/>
            <a:ext cx="17953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CoA</a:t>
            </a:r>
          </a:p>
        </p:txBody>
      </p:sp>
      <p:sp>
        <p:nvSpPr>
          <p:cNvPr id="13" name="Text Box 31"/>
          <p:cNvSpPr txBox="1">
            <a:spLocks noChangeArrowheads="1"/>
          </p:cNvSpPr>
          <p:nvPr/>
        </p:nvSpPr>
        <p:spPr bwMode="auto">
          <a:xfrm>
            <a:off x="4643474" y="426361"/>
            <a:ext cx="17953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CoA</a:t>
            </a:r>
          </a:p>
        </p:txBody>
      </p:sp>
      <p:sp>
        <p:nvSpPr>
          <p:cNvPr id="14" name="Text Box 31"/>
          <p:cNvSpPr txBox="1">
            <a:spLocks noChangeArrowheads="1"/>
          </p:cNvSpPr>
          <p:nvPr/>
        </p:nvSpPr>
        <p:spPr bwMode="auto">
          <a:xfrm>
            <a:off x="3710022" y="267611"/>
            <a:ext cx="64120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Acetyl CoA</a:t>
            </a:r>
          </a:p>
        </p:txBody>
      </p:sp>
      <p:sp>
        <p:nvSpPr>
          <p:cNvPr id="18" name="Text Box 31"/>
          <p:cNvSpPr txBox="1">
            <a:spLocks noChangeArrowheads="1"/>
          </p:cNvSpPr>
          <p:nvPr/>
        </p:nvSpPr>
        <p:spPr bwMode="auto">
          <a:xfrm>
            <a:off x="2719411" y="3271236"/>
            <a:ext cx="282129"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FADH</a:t>
            </a:r>
            <a:r>
              <a:rPr lang="en-US" sz="800" baseline="-25000">
                <a:solidFill>
                  <a:srgbClr val="000000"/>
                </a:solidFill>
                <a:latin typeface="Calibri" panose="020F0502020204030204" pitchFamily="34" charset="0"/>
              </a:rPr>
              <a:t>2</a:t>
            </a:r>
            <a:endParaRPr lang="en-US" sz="800" baseline="-25000">
              <a:solidFill>
                <a:srgbClr val="000000"/>
              </a:solidFill>
              <a:latin typeface="Symbol Std"/>
              <a:cs typeface="Symbol Std"/>
            </a:endParaRPr>
          </a:p>
        </p:txBody>
      </p:sp>
      <p:sp>
        <p:nvSpPr>
          <p:cNvPr id="19" name="Text Box 31"/>
          <p:cNvSpPr txBox="1">
            <a:spLocks noChangeArrowheads="1"/>
          </p:cNvSpPr>
          <p:nvPr/>
        </p:nvSpPr>
        <p:spPr bwMode="auto">
          <a:xfrm>
            <a:off x="2859111" y="3614135"/>
            <a:ext cx="17953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FAD</a:t>
            </a:r>
            <a:endParaRPr lang="en-US" sz="800" baseline="30000">
              <a:solidFill>
                <a:srgbClr val="000000"/>
              </a:solidFill>
              <a:latin typeface="Symbol Std"/>
              <a:cs typeface="Symbol Std"/>
            </a:endParaRPr>
          </a:p>
        </p:txBody>
      </p:sp>
      <p:sp>
        <p:nvSpPr>
          <p:cNvPr id="20" name="Text Box 31"/>
          <p:cNvSpPr txBox="1">
            <a:spLocks noChangeArrowheads="1"/>
          </p:cNvSpPr>
          <p:nvPr/>
        </p:nvSpPr>
        <p:spPr bwMode="auto">
          <a:xfrm>
            <a:off x="4421213" y="4090388"/>
            <a:ext cx="1675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ATP</a:t>
            </a:r>
            <a:endParaRPr lang="en-US" sz="800" baseline="30000">
              <a:solidFill>
                <a:srgbClr val="000000"/>
              </a:solidFill>
              <a:latin typeface="Symbol Std"/>
              <a:cs typeface="Symbol Std"/>
            </a:endParaRPr>
          </a:p>
        </p:txBody>
      </p:sp>
      <p:sp>
        <p:nvSpPr>
          <p:cNvPr id="21" name="Text Box 31"/>
          <p:cNvSpPr txBox="1">
            <a:spLocks noChangeArrowheads="1"/>
          </p:cNvSpPr>
          <p:nvPr/>
        </p:nvSpPr>
        <p:spPr bwMode="auto">
          <a:xfrm>
            <a:off x="5030813" y="3855438"/>
            <a:ext cx="5460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P</a:t>
            </a:r>
            <a:endParaRPr lang="en-US" sz="800" baseline="30000">
              <a:solidFill>
                <a:srgbClr val="000000"/>
              </a:solidFill>
              <a:latin typeface="Symbol Std"/>
              <a:cs typeface="Symbol Std"/>
            </a:endParaRPr>
          </a:p>
        </p:txBody>
      </p:sp>
      <p:sp>
        <p:nvSpPr>
          <p:cNvPr id="22" name="Text Box 31"/>
          <p:cNvSpPr txBox="1">
            <a:spLocks noChangeArrowheads="1"/>
          </p:cNvSpPr>
          <p:nvPr/>
        </p:nvSpPr>
        <p:spPr bwMode="auto">
          <a:xfrm>
            <a:off x="4700613" y="3861786"/>
            <a:ext cx="32858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ADP </a:t>
            </a:r>
            <a:r>
              <a:rPr lang="en-US" sz="800">
                <a:solidFill>
                  <a:srgbClr val="000000"/>
                </a:solidFill>
                <a:latin typeface="Symbol Std"/>
                <a:cs typeface="Symbol Std"/>
              </a:rPr>
              <a:t>+</a:t>
            </a:r>
            <a:endParaRPr lang="en-US" sz="800" baseline="30000">
              <a:solidFill>
                <a:srgbClr val="000000"/>
              </a:solidFill>
              <a:latin typeface="Symbol Std"/>
              <a:cs typeface="Symbol Std"/>
            </a:endParaRPr>
          </a:p>
        </p:txBody>
      </p:sp>
      <p:sp>
        <p:nvSpPr>
          <p:cNvPr id="23" name="Text Box 31"/>
          <p:cNvSpPr txBox="1">
            <a:spLocks noChangeArrowheads="1"/>
          </p:cNvSpPr>
          <p:nvPr/>
        </p:nvSpPr>
        <p:spPr bwMode="auto">
          <a:xfrm>
            <a:off x="5830921" y="3315608"/>
            <a:ext cx="16671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CO</a:t>
            </a:r>
            <a:r>
              <a:rPr lang="en-US" sz="800" baseline="-25000">
                <a:solidFill>
                  <a:srgbClr val="000000"/>
                </a:solidFill>
                <a:latin typeface="Calibri" panose="020F0502020204030204" pitchFamily="34" charset="0"/>
              </a:rPr>
              <a:t>2</a:t>
            </a:r>
          </a:p>
        </p:txBody>
      </p:sp>
      <p:sp>
        <p:nvSpPr>
          <p:cNvPr id="24" name="Text Box 31"/>
          <p:cNvSpPr txBox="1">
            <a:spLocks noChangeArrowheads="1"/>
          </p:cNvSpPr>
          <p:nvPr/>
        </p:nvSpPr>
        <p:spPr bwMode="auto">
          <a:xfrm>
            <a:off x="6656413" y="1988538"/>
            <a:ext cx="24921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Symbol Std"/>
                <a:cs typeface="Symbol Std"/>
              </a:rPr>
              <a:t>+</a:t>
            </a:r>
            <a:r>
              <a:rPr lang="en-US" sz="800">
                <a:solidFill>
                  <a:srgbClr val="000000"/>
                </a:solidFill>
                <a:latin typeface="Calibri" panose="020F0502020204030204" pitchFamily="34" charset="0"/>
              </a:rPr>
              <a:t> H</a:t>
            </a:r>
            <a:r>
              <a:rPr lang="en-US" sz="800" baseline="30000">
                <a:solidFill>
                  <a:srgbClr val="000000"/>
                </a:solidFill>
                <a:latin typeface="Symbol Std"/>
                <a:cs typeface="Symbol Std"/>
              </a:rPr>
              <a:t>+</a:t>
            </a:r>
          </a:p>
        </p:txBody>
      </p:sp>
      <p:sp>
        <p:nvSpPr>
          <p:cNvPr id="25" name="Text Box 31"/>
          <p:cNvSpPr txBox="1">
            <a:spLocks noChangeArrowheads="1"/>
          </p:cNvSpPr>
          <p:nvPr/>
        </p:nvSpPr>
        <p:spPr bwMode="auto">
          <a:xfrm>
            <a:off x="2319362" y="1550388"/>
            <a:ext cx="19236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Symbol Std"/>
                <a:cs typeface="Symbol Std"/>
              </a:rPr>
              <a:t>+</a:t>
            </a:r>
            <a:r>
              <a:rPr lang="en-US" sz="800">
                <a:solidFill>
                  <a:srgbClr val="000000"/>
                </a:solidFill>
                <a:latin typeface="Calibri" panose="020F0502020204030204" pitchFamily="34" charset="0"/>
              </a:rPr>
              <a:t> H</a:t>
            </a:r>
            <a:r>
              <a:rPr lang="en-US" sz="800" baseline="30000">
                <a:solidFill>
                  <a:srgbClr val="000000"/>
                </a:solidFill>
                <a:latin typeface="Symbol Std"/>
                <a:cs typeface="Symbol Std"/>
              </a:rPr>
              <a:t>+</a:t>
            </a:r>
          </a:p>
        </p:txBody>
      </p:sp>
      <p:sp>
        <p:nvSpPr>
          <p:cNvPr id="26" name="Text Box 31"/>
          <p:cNvSpPr txBox="1">
            <a:spLocks noChangeArrowheads="1"/>
          </p:cNvSpPr>
          <p:nvPr/>
        </p:nvSpPr>
        <p:spPr bwMode="auto">
          <a:xfrm>
            <a:off x="2274912" y="1810739"/>
            <a:ext cx="23435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NAD</a:t>
            </a:r>
            <a:r>
              <a:rPr lang="en-US" sz="800" baseline="30000">
                <a:solidFill>
                  <a:srgbClr val="000000"/>
                </a:solidFill>
                <a:latin typeface="Symbol Std"/>
                <a:cs typeface="Symbol Std"/>
              </a:rPr>
              <a:t>+</a:t>
            </a:r>
          </a:p>
        </p:txBody>
      </p:sp>
      <p:sp>
        <p:nvSpPr>
          <p:cNvPr id="28" name="Text Box 31"/>
          <p:cNvSpPr txBox="1">
            <a:spLocks noChangeArrowheads="1"/>
          </p:cNvSpPr>
          <p:nvPr/>
        </p:nvSpPr>
        <p:spPr bwMode="auto">
          <a:xfrm>
            <a:off x="1970114" y="1544030"/>
            <a:ext cx="25913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NADH</a:t>
            </a:r>
            <a:endParaRPr lang="en-US" sz="800" baseline="30000">
              <a:solidFill>
                <a:srgbClr val="000000"/>
              </a:solidFill>
              <a:latin typeface="Symbol Std"/>
              <a:cs typeface="Symbol Std"/>
            </a:endParaRPr>
          </a:p>
        </p:txBody>
      </p:sp>
      <p:sp>
        <p:nvSpPr>
          <p:cNvPr id="30" name="Text Box 31"/>
          <p:cNvSpPr txBox="1">
            <a:spLocks noChangeArrowheads="1"/>
          </p:cNvSpPr>
          <p:nvPr/>
        </p:nvSpPr>
        <p:spPr bwMode="auto">
          <a:xfrm>
            <a:off x="2541614" y="2610832"/>
            <a:ext cx="16876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H</a:t>
            </a:r>
            <a:r>
              <a:rPr lang="en-US" sz="800" baseline="-25000">
                <a:solidFill>
                  <a:srgbClr val="000000"/>
                </a:solidFill>
                <a:latin typeface="Calibri" panose="020F0502020204030204" pitchFamily="34" charset="0"/>
              </a:rPr>
              <a:t>2</a:t>
            </a:r>
            <a:r>
              <a:rPr lang="en-US" sz="800">
                <a:solidFill>
                  <a:srgbClr val="000000"/>
                </a:solidFill>
                <a:latin typeface="Calibri" panose="020F0502020204030204" pitchFamily="34" charset="0"/>
              </a:rPr>
              <a:t>O</a:t>
            </a:r>
            <a:endParaRPr lang="en-US" sz="800" baseline="30000">
              <a:solidFill>
                <a:srgbClr val="000000"/>
              </a:solidFill>
              <a:latin typeface="Symbol Std"/>
              <a:cs typeface="Symbol Std"/>
            </a:endParaRPr>
          </a:p>
        </p:txBody>
      </p:sp>
      <p:sp>
        <p:nvSpPr>
          <p:cNvPr id="31" name="Text Box 31"/>
          <p:cNvSpPr txBox="1">
            <a:spLocks noChangeArrowheads="1"/>
          </p:cNvSpPr>
          <p:nvPr/>
        </p:nvSpPr>
        <p:spPr bwMode="auto">
          <a:xfrm>
            <a:off x="4599022" y="674011"/>
            <a:ext cx="123679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2 carbons enter cycle</a:t>
            </a:r>
          </a:p>
        </p:txBody>
      </p:sp>
      <p:sp>
        <p:nvSpPr>
          <p:cNvPr id="32" name="Text Box 31"/>
          <p:cNvSpPr txBox="1">
            <a:spLocks noChangeArrowheads="1"/>
          </p:cNvSpPr>
          <p:nvPr/>
        </p:nvSpPr>
        <p:spPr bwMode="auto">
          <a:xfrm>
            <a:off x="5348321" y="1493161"/>
            <a:ext cx="39791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Citrate</a:t>
            </a:r>
          </a:p>
        </p:txBody>
      </p:sp>
      <p:sp>
        <p:nvSpPr>
          <p:cNvPr id="33" name="Text Box 31"/>
          <p:cNvSpPr txBox="1">
            <a:spLocks noChangeArrowheads="1"/>
          </p:cNvSpPr>
          <p:nvPr/>
        </p:nvSpPr>
        <p:spPr bwMode="auto">
          <a:xfrm>
            <a:off x="6523072" y="2375811"/>
            <a:ext cx="69175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leaves cycle</a:t>
            </a:r>
          </a:p>
        </p:txBody>
      </p:sp>
      <p:sp>
        <p:nvSpPr>
          <p:cNvPr id="34" name="Text Box 31"/>
          <p:cNvSpPr txBox="1">
            <a:spLocks noChangeArrowheads="1"/>
          </p:cNvSpPr>
          <p:nvPr/>
        </p:nvSpPr>
        <p:spPr bwMode="auto">
          <a:xfrm>
            <a:off x="4935571" y="2934611"/>
            <a:ext cx="118327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Alpha-</a:t>
            </a:r>
            <a:r>
              <a:rPr lang="en-US" sz="1100" err="1">
                <a:solidFill>
                  <a:srgbClr val="000000"/>
                </a:solidFill>
                <a:latin typeface="Calibri" panose="020F0502020204030204" pitchFamily="34" charset="0"/>
              </a:rPr>
              <a:t>ketoglutarate</a:t>
            </a:r>
            <a:endParaRPr lang="en-US" sz="1100">
              <a:solidFill>
                <a:srgbClr val="000000"/>
              </a:solidFill>
              <a:latin typeface="Calibri" panose="020F0502020204030204" pitchFamily="34" charset="0"/>
            </a:endParaRPr>
          </a:p>
        </p:txBody>
      </p:sp>
      <p:sp>
        <p:nvSpPr>
          <p:cNvPr id="35" name="Text Box 31"/>
          <p:cNvSpPr txBox="1">
            <a:spLocks noChangeArrowheads="1"/>
          </p:cNvSpPr>
          <p:nvPr/>
        </p:nvSpPr>
        <p:spPr bwMode="auto">
          <a:xfrm>
            <a:off x="3868772" y="3702961"/>
            <a:ext cx="56033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Succinate</a:t>
            </a:r>
          </a:p>
        </p:txBody>
      </p:sp>
      <p:sp>
        <p:nvSpPr>
          <p:cNvPr id="36" name="Text Box 31"/>
          <p:cNvSpPr txBox="1">
            <a:spLocks noChangeArrowheads="1"/>
          </p:cNvSpPr>
          <p:nvPr/>
        </p:nvSpPr>
        <p:spPr bwMode="auto">
          <a:xfrm>
            <a:off x="2941671" y="3017161"/>
            <a:ext cx="56453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err="1">
                <a:solidFill>
                  <a:srgbClr val="000000"/>
                </a:solidFill>
                <a:latin typeface="Calibri" panose="020F0502020204030204" pitchFamily="34" charset="0"/>
              </a:rPr>
              <a:t>Fumarate</a:t>
            </a:r>
            <a:endParaRPr lang="en-US" sz="1100">
              <a:solidFill>
                <a:srgbClr val="000000"/>
              </a:solidFill>
              <a:latin typeface="Calibri" panose="020F0502020204030204" pitchFamily="34" charset="0"/>
            </a:endParaRPr>
          </a:p>
        </p:txBody>
      </p:sp>
      <p:sp>
        <p:nvSpPr>
          <p:cNvPr id="37" name="Text Box 31"/>
          <p:cNvSpPr txBox="1">
            <a:spLocks noChangeArrowheads="1"/>
          </p:cNvSpPr>
          <p:nvPr/>
        </p:nvSpPr>
        <p:spPr bwMode="auto">
          <a:xfrm>
            <a:off x="2770223" y="2109111"/>
            <a:ext cx="41713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Malate</a:t>
            </a:r>
          </a:p>
        </p:txBody>
      </p:sp>
      <p:sp>
        <p:nvSpPr>
          <p:cNvPr id="38" name="Text Box 31"/>
          <p:cNvSpPr txBox="1">
            <a:spLocks noChangeArrowheads="1"/>
          </p:cNvSpPr>
          <p:nvPr/>
        </p:nvSpPr>
        <p:spPr bwMode="auto">
          <a:xfrm>
            <a:off x="3348072" y="997860"/>
            <a:ext cx="77847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Oxaloacetate</a:t>
            </a:r>
          </a:p>
        </p:txBody>
      </p:sp>
      <p:sp>
        <p:nvSpPr>
          <p:cNvPr id="39" name="Text Box 31"/>
          <p:cNvSpPr txBox="1">
            <a:spLocks noChangeArrowheads="1"/>
          </p:cNvSpPr>
          <p:nvPr/>
        </p:nvSpPr>
        <p:spPr bwMode="auto">
          <a:xfrm>
            <a:off x="6091272" y="3290211"/>
            <a:ext cx="69175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leaves cycle</a:t>
            </a:r>
          </a:p>
        </p:txBody>
      </p:sp>
      <p:sp>
        <p:nvSpPr>
          <p:cNvPr id="40" name="Text Box 31"/>
          <p:cNvSpPr txBox="1">
            <a:spLocks noChangeArrowheads="1"/>
          </p:cNvSpPr>
          <p:nvPr/>
        </p:nvSpPr>
        <p:spPr bwMode="auto">
          <a:xfrm>
            <a:off x="1862174" y="4249061"/>
            <a:ext cx="1041658" cy="536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spcBef>
                <a:spcPts val="600"/>
              </a:spcBef>
            </a:pPr>
            <a:r>
              <a:rPr lang="en-US" sz="1100">
                <a:solidFill>
                  <a:srgbClr val="000000"/>
                </a:solidFill>
                <a:latin typeface="Calibri" panose="020F0502020204030204" pitchFamily="34" charset="0"/>
              </a:rPr>
              <a:t>Step</a:t>
            </a:r>
          </a:p>
          <a:p>
            <a:pPr eaLnBrk="0" hangingPunct="0">
              <a:spcBef>
                <a:spcPts val="225"/>
              </a:spcBef>
            </a:pPr>
            <a:r>
              <a:rPr lang="en-US" sz="1100">
                <a:solidFill>
                  <a:srgbClr val="000000"/>
                </a:solidFill>
                <a:latin typeface="Calibri" panose="020F0502020204030204" pitchFamily="34" charset="0"/>
              </a:rPr>
              <a:t>Acetyl CoA stokes</a:t>
            </a:r>
            <a:br>
              <a:rPr lang="en-US" sz="1100">
                <a:solidFill>
                  <a:srgbClr val="000000"/>
                </a:solidFill>
                <a:latin typeface="Calibri" panose="020F0502020204030204" pitchFamily="34" charset="0"/>
              </a:rPr>
            </a:br>
            <a:r>
              <a:rPr lang="en-US" sz="1100">
                <a:solidFill>
                  <a:srgbClr val="000000"/>
                </a:solidFill>
                <a:latin typeface="Calibri" panose="020F0502020204030204" pitchFamily="34" charset="0"/>
              </a:rPr>
              <a:t>the furnace.</a:t>
            </a:r>
          </a:p>
        </p:txBody>
      </p:sp>
      <p:sp>
        <p:nvSpPr>
          <p:cNvPr id="41" name="Text Box 31"/>
          <p:cNvSpPr txBox="1">
            <a:spLocks noChangeArrowheads="1"/>
          </p:cNvSpPr>
          <p:nvPr/>
        </p:nvSpPr>
        <p:spPr bwMode="auto">
          <a:xfrm>
            <a:off x="3281045" y="4248355"/>
            <a:ext cx="1233348" cy="70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spcBef>
                <a:spcPts val="600"/>
              </a:spcBef>
              <a:tabLst>
                <a:tab pos="620300" algn="l"/>
              </a:tabLst>
            </a:pPr>
            <a:r>
              <a:rPr lang="en-US" sz="1100">
                <a:solidFill>
                  <a:srgbClr val="000000"/>
                </a:solidFill>
                <a:latin typeface="Calibri" panose="020F0502020204030204" pitchFamily="34" charset="0"/>
              </a:rPr>
              <a:t>Steps	–</a:t>
            </a:r>
          </a:p>
          <a:p>
            <a:pPr eaLnBrk="0" hangingPunct="0">
              <a:spcBef>
                <a:spcPts val="225"/>
              </a:spcBef>
            </a:pPr>
            <a:r>
              <a:rPr lang="en-US" sz="1100">
                <a:solidFill>
                  <a:srgbClr val="000000"/>
                </a:solidFill>
                <a:latin typeface="Calibri" panose="020F0502020204030204" pitchFamily="34" charset="0"/>
              </a:rPr>
              <a:t>NADH, ATP, and CO</a:t>
            </a:r>
            <a:r>
              <a:rPr lang="en-US" sz="1100" baseline="-25000">
                <a:solidFill>
                  <a:srgbClr val="000000"/>
                </a:solidFill>
                <a:latin typeface="Calibri" panose="020F0502020204030204" pitchFamily="34" charset="0"/>
              </a:rPr>
              <a:t>2</a:t>
            </a:r>
            <a:r>
              <a:rPr lang="en-US" sz="1100">
                <a:solidFill>
                  <a:srgbClr val="000000"/>
                </a:solidFill>
                <a:latin typeface="Calibri" panose="020F0502020204030204" pitchFamily="34" charset="0"/>
              </a:rPr>
              <a:t/>
            </a:r>
            <a:br>
              <a:rPr lang="en-US" sz="1100">
                <a:solidFill>
                  <a:srgbClr val="000000"/>
                </a:solidFill>
                <a:latin typeface="Calibri" panose="020F0502020204030204" pitchFamily="34" charset="0"/>
              </a:rPr>
            </a:br>
            <a:r>
              <a:rPr lang="en-US" sz="1100">
                <a:solidFill>
                  <a:srgbClr val="000000"/>
                </a:solidFill>
                <a:latin typeface="Calibri" panose="020F0502020204030204" pitchFamily="34" charset="0"/>
              </a:rPr>
              <a:t>are generated during</a:t>
            </a:r>
            <a:br>
              <a:rPr lang="en-US" sz="1100">
                <a:solidFill>
                  <a:srgbClr val="000000"/>
                </a:solidFill>
                <a:latin typeface="Calibri" panose="020F0502020204030204" pitchFamily="34" charset="0"/>
              </a:rPr>
            </a:br>
            <a:r>
              <a:rPr lang="en-US" sz="1100">
                <a:solidFill>
                  <a:srgbClr val="000000"/>
                </a:solidFill>
                <a:latin typeface="Calibri" panose="020F0502020204030204" pitchFamily="34" charset="0"/>
              </a:rPr>
              <a:t>redox reactions.</a:t>
            </a:r>
          </a:p>
        </p:txBody>
      </p:sp>
      <p:sp>
        <p:nvSpPr>
          <p:cNvPr id="42" name="Text Box 31"/>
          <p:cNvSpPr txBox="1">
            <a:spLocks noChangeArrowheads="1"/>
          </p:cNvSpPr>
          <p:nvPr/>
        </p:nvSpPr>
        <p:spPr bwMode="auto">
          <a:xfrm>
            <a:off x="5116478" y="4249767"/>
            <a:ext cx="1763471" cy="70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spcBef>
                <a:spcPts val="600"/>
              </a:spcBef>
              <a:tabLst>
                <a:tab pos="600060" algn="l"/>
              </a:tabLst>
            </a:pPr>
            <a:r>
              <a:rPr lang="en-US" sz="1100">
                <a:solidFill>
                  <a:srgbClr val="000000"/>
                </a:solidFill>
                <a:latin typeface="Calibri" panose="020F0502020204030204" pitchFamily="34" charset="0"/>
              </a:rPr>
              <a:t>Steps	–</a:t>
            </a:r>
          </a:p>
          <a:p>
            <a:pPr eaLnBrk="0" hangingPunct="0">
              <a:spcBef>
                <a:spcPts val="225"/>
              </a:spcBef>
            </a:pPr>
            <a:r>
              <a:rPr lang="en-US" sz="1100">
                <a:solidFill>
                  <a:srgbClr val="000000"/>
                </a:solidFill>
                <a:latin typeface="Calibri" panose="020F0502020204030204" pitchFamily="34" charset="0"/>
              </a:rPr>
              <a:t>Further redox reactions</a:t>
            </a:r>
          </a:p>
          <a:p>
            <a:pPr eaLnBrk="0" hangingPunct="0"/>
            <a:r>
              <a:rPr lang="en-US" sz="1100">
                <a:solidFill>
                  <a:srgbClr val="000000"/>
                </a:solidFill>
                <a:latin typeface="Calibri" panose="020F0502020204030204" pitchFamily="34" charset="0"/>
              </a:rPr>
              <a:t>generate FADH</a:t>
            </a:r>
            <a:r>
              <a:rPr lang="en-US" sz="1100" baseline="-25000">
                <a:solidFill>
                  <a:srgbClr val="000000"/>
                </a:solidFill>
                <a:latin typeface="Calibri" panose="020F0502020204030204" pitchFamily="34" charset="0"/>
              </a:rPr>
              <a:t>2</a:t>
            </a:r>
            <a:r>
              <a:rPr lang="en-US" sz="1100">
                <a:solidFill>
                  <a:srgbClr val="000000"/>
                </a:solidFill>
                <a:latin typeface="Calibri" panose="020F0502020204030204" pitchFamily="34" charset="0"/>
              </a:rPr>
              <a:t> and</a:t>
            </a:r>
            <a:br>
              <a:rPr lang="en-US" sz="1100">
                <a:solidFill>
                  <a:srgbClr val="000000"/>
                </a:solidFill>
                <a:latin typeface="Calibri" panose="020F0502020204030204" pitchFamily="34" charset="0"/>
              </a:rPr>
            </a:br>
            <a:r>
              <a:rPr lang="en-US" sz="1100">
                <a:solidFill>
                  <a:srgbClr val="000000"/>
                </a:solidFill>
                <a:latin typeface="Calibri" panose="020F0502020204030204" pitchFamily="34" charset="0"/>
              </a:rPr>
              <a:t>more NADH.</a:t>
            </a:r>
          </a:p>
        </p:txBody>
      </p:sp>
      <p:grpSp>
        <p:nvGrpSpPr>
          <p:cNvPr id="3" name="Group 2"/>
          <p:cNvGrpSpPr/>
          <p:nvPr/>
        </p:nvGrpSpPr>
        <p:grpSpPr>
          <a:xfrm>
            <a:off x="2199161" y="4246983"/>
            <a:ext cx="171449" cy="176208"/>
            <a:chOff x="1408213" y="5662644"/>
            <a:chExt cx="228599" cy="234944"/>
          </a:xfrm>
        </p:grpSpPr>
        <p:sp>
          <p:nvSpPr>
            <p:cNvPr id="44" name="Oval 43"/>
            <p:cNvSpPr>
              <a:spLocks noChangeAspect="1"/>
            </p:cNvSpPr>
            <p:nvPr/>
          </p:nvSpPr>
          <p:spPr bwMode="auto">
            <a:xfrm>
              <a:off x="1408213" y="5662644"/>
              <a:ext cx="202519" cy="202519"/>
            </a:xfrm>
            <a:prstGeom prst="ellipse">
              <a:avLst/>
            </a:prstGeom>
            <a:solidFill>
              <a:srgbClr val="0093C5"/>
            </a:solidFill>
            <a:ln w="9525" cap="flat" cmpd="sng" algn="ctr">
              <a:solidFill>
                <a:srgbClr val="0093C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45" name="Text Box 31"/>
            <p:cNvSpPr txBox="1">
              <a:spLocks noChangeArrowheads="1"/>
            </p:cNvSpPr>
            <p:nvPr/>
          </p:nvSpPr>
          <p:spPr bwMode="auto">
            <a:xfrm>
              <a:off x="1412445" y="5664469"/>
              <a:ext cx="224367" cy="233119"/>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1</a:t>
              </a:r>
            </a:p>
          </p:txBody>
        </p:sp>
      </p:grpSp>
      <p:grpSp>
        <p:nvGrpSpPr>
          <p:cNvPr id="46" name="Group 45"/>
          <p:cNvGrpSpPr/>
          <p:nvPr/>
        </p:nvGrpSpPr>
        <p:grpSpPr>
          <a:xfrm>
            <a:off x="4909024" y="965621"/>
            <a:ext cx="171449" cy="176208"/>
            <a:chOff x="1408213" y="5662644"/>
            <a:chExt cx="228599" cy="234944"/>
          </a:xfrm>
        </p:grpSpPr>
        <p:sp>
          <p:nvSpPr>
            <p:cNvPr id="47" name="Oval 46"/>
            <p:cNvSpPr>
              <a:spLocks noChangeAspect="1"/>
            </p:cNvSpPr>
            <p:nvPr/>
          </p:nvSpPr>
          <p:spPr bwMode="auto">
            <a:xfrm>
              <a:off x="1408213" y="5662644"/>
              <a:ext cx="202519" cy="202519"/>
            </a:xfrm>
            <a:prstGeom prst="ellipse">
              <a:avLst/>
            </a:prstGeom>
            <a:solidFill>
              <a:srgbClr val="0093C5"/>
            </a:solidFill>
            <a:ln w="9525" cap="flat" cmpd="sng" algn="ctr">
              <a:solidFill>
                <a:srgbClr val="0093C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48" name="Text Box 31"/>
            <p:cNvSpPr txBox="1">
              <a:spLocks noChangeArrowheads="1"/>
            </p:cNvSpPr>
            <p:nvPr/>
          </p:nvSpPr>
          <p:spPr bwMode="auto">
            <a:xfrm>
              <a:off x="1412445" y="5664469"/>
              <a:ext cx="224367" cy="233119"/>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1</a:t>
              </a:r>
            </a:p>
          </p:txBody>
        </p:sp>
      </p:grpSp>
      <p:grpSp>
        <p:nvGrpSpPr>
          <p:cNvPr id="49" name="Group 48"/>
          <p:cNvGrpSpPr/>
          <p:nvPr/>
        </p:nvGrpSpPr>
        <p:grpSpPr>
          <a:xfrm>
            <a:off x="5656736" y="2046708"/>
            <a:ext cx="171449" cy="176208"/>
            <a:chOff x="1408213" y="5662644"/>
            <a:chExt cx="228599" cy="234944"/>
          </a:xfrm>
        </p:grpSpPr>
        <p:sp>
          <p:nvSpPr>
            <p:cNvPr id="50" name="Oval 49"/>
            <p:cNvSpPr>
              <a:spLocks noChangeAspect="1"/>
            </p:cNvSpPr>
            <p:nvPr/>
          </p:nvSpPr>
          <p:spPr bwMode="auto">
            <a:xfrm>
              <a:off x="1408213" y="5662644"/>
              <a:ext cx="202519" cy="202519"/>
            </a:xfrm>
            <a:prstGeom prst="ellipse">
              <a:avLst/>
            </a:prstGeom>
            <a:solidFill>
              <a:srgbClr val="0093C5"/>
            </a:solidFill>
            <a:ln w="9525" cap="flat" cmpd="sng" algn="ctr">
              <a:solidFill>
                <a:srgbClr val="0093C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51" name="Text Box 31"/>
            <p:cNvSpPr txBox="1">
              <a:spLocks noChangeArrowheads="1"/>
            </p:cNvSpPr>
            <p:nvPr/>
          </p:nvSpPr>
          <p:spPr bwMode="auto">
            <a:xfrm>
              <a:off x="1412445" y="5664469"/>
              <a:ext cx="224367" cy="233119"/>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2</a:t>
              </a:r>
            </a:p>
          </p:txBody>
        </p:sp>
      </p:grpSp>
      <p:grpSp>
        <p:nvGrpSpPr>
          <p:cNvPr id="52" name="Group 51"/>
          <p:cNvGrpSpPr/>
          <p:nvPr/>
        </p:nvGrpSpPr>
        <p:grpSpPr>
          <a:xfrm>
            <a:off x="4013674" y="4251746"/>
            <a:ext cx="171449" cy="176208"/>
            <a:chOff x="1408213" y="5662644"/>
            <a:chExt cx="228599" cy="234944"/>
          </a:xfrm>
        </p:grpSpPr>
        <p:sp>
          <p:nvSpPr>
            <p:cNvPr id="53" name="Oval 52"/>
            <p:cNvSpPr>
              <a:spLocks noChangeAspect="1"/>
            </p:cNvSpPr>
            <p:nvPr/>
          </p:nvSpPr>
          <p:spPr bwMode="auto">
            <a:xfrm>
              <a:off x="1408213" y="5662644"/>
              <a:ext cx="202519" cy="202519"/>
            </a:xfrm>
            <a:prstGeom prst="ellipse">
              <a:avLst/>
            </a:prstGeom>
            <a:solidFill>
              <a:srgbClr val="0093C5"/>
            </a:solidFill>
            <a:ln w="9525" cap="flat" cmpd="sng" algn="ctr">
              <a:solidFill>
                <a:srgbClr val="0093C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54" name="Text Box 31"/>
            <p:cNvSpPr txBox="1">
              <a:spLocks noChangeArrowheads="1"/>
            </p:cNvSpPr>
            <p:nvPr/>
          </p:nvSpPr>
          <p:spPr bwMode="auto">
            <a:xfrm>
              <a:off x="1412445" y="5664469"/>
              <a:ext cx="224367" cy="233119"/>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3</a:t>
              </a:r>
            </a:p>
          </p:txBody>
        </p:sp>
      </p:grpSp>
      <p:grpSp>
        <p:nvGrpSpPr>
          <p:cNvPr id="58" name="Group 57"/>
          <p:cNvGrpSpPr/>
          <p:nvPr/>
        </p:nvGrpSpPr>
        <p:grpSpPr>
          <a:xfrm>
            <a:off x="3008786" y="2691233"/>
            <a:ext cx="171449" cy="176208"/>
            <a:chOff x="1408213" y="5662644"/>
            <a:chExt cx="228599" cy="234944"/>
          </a:xfrm>
        </p:grpSpPr>
        <p:sp>
          <p:nvSpPr>
            <p:cNvPr id="59" name="Oval 58"/>
            <p:cNvSpPr>
              <a:spLocks noChangeAspect="1"/>
            </p:cNvSpPr>
            <p:nvPr/>
          </p:nvSpPr>
          <p:spPr bwMode="auto">
            <a:xfrm>
              <a:off x="1408213" y="5662644"/>
              <a:ext cx="202519" cy="202519"/>
            </a:xfrm>
            <a:prstGeom prst="ellipse">
              <a:avLst/>
            </a:prstGeom>
            <a:solidFill>
              <a:srgbClr val="0093C5"/>
            </a:solidFill>
            <a:ln w="9525" cap="flat" cmpd="sng" algn="ctr">
              <a:solidFill>
                <a:srgbClr val="0093C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60" name="Text Box 31"/>
            <p:cNvSpPr txBox="1">
              <a:spLocks noChangeArrowheads="1"/>
            </p:cNvSpPr>
            <p:nvPr/>
          </p:nvSpPr>
          <p:spPr bwMode="auto">
            <a:xfrm>
              <a:off x="1412445" y="5664469"/>
              <a:ext cx="224367" cy="233119"/>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5</a:t>
              </a:r>
            </a:p>
          </p:txBody>
        </p:sp>
      </p:grpSp>
      <p:grpSp>
        <p:nvGrpSpPr>
          <p:cNvPr id="4" name="Group 3"/>
          <p:cNvGrpSpPr/>
          <p:nvPr/>
        </p:nvGrpSpPr>
        <p:grpSpPr>
          <a:xfrm>
            <a:off x="5821836" y="4253332"/>
            <a:ext cx="168275" cy="176208"/>
            <a:chOff x="2314146" y="6577044"/>
            <a:chExt cx="224367" cy="234944"/>
          </a:xfrm>
        </p:grpSpPr>
        <p:sp>
          <p:nvSpPr>
            <p:cNvPr id="62" name="Oval 61"/>
            <p:cNvSpPr>
              <a:spLocks noChangeAspect="1"/>
            </p:cNvSpPr>
            <p:nvPr/>
          </p:nvSpPr>
          <p:spPr bwMode="auto">
            <a:xfrm>
              <a:off x="2322613" y="6577044"/>
              <a:ext cx="202519" cy="202519"/>
            </a:xfrm>
            <a:prstGeom prst="ellipse">
              <a:avLst/>
            </a:prstGeom>
            <a:solidFill>
              <a:srgbClr val="0093C5"/>
            </a:solidFill>
            <a:ln w="9525" cap="flat" cmpd="sng" algn="ctr">
              <a:solidFill>
                <a:srgbClr val="0093C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63" name="Text Box 31"/>
            <p:cNvSpPr txBox="1">
              <a:spLocks noChangeArrowheads="1"/>
            </p:cNvSpPr>
            <p:nvPr/>
          </p:nvSpPr>
          <p:spPr bwMode="auto">
            <a:xfrm>
              <a:off x="2314146" y="6578869"/>
              <a:ext cx="224367" cy="233119"/>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6</a:t>
              </a:r>
            </a:p>
          </p:txBody>
        </p:sp>
      </p:grpSp>
      <p:grpSp>
        <p:nvGrpSpPr>
          <p:cNvPr id="64" name="Group 63"/>
          <p:cNvGrpSpPr/>
          <p:nvPr/>
        </p:nvGrpSpPr>
        <p:grpSpPr>
          <a:xfrm>
            <a:off x="3529486" y="3335757"/>
            <a:ext cx="171449" cy="176208"/>
            <a:chOff x="1408213" y="5662644"/>
            <a:chExt cx="228599" cy="234944"/>
          </a:xfrm>
        </p:grpSpPr>
        <p:sp>
          <p:nvSpPr>
            <p:cNvPr id="65" name="Oval 64"/>
            <p:cNvSpPr>
              <a:spLocks noChangeAspect="1"/>
            </p:cNvSpPr>
            <p:nvPr/>
          </p:nvSpPr>
          <p:spPr bwMode="auto">
            <a:xfrm>
              <a:off x="1408213" y="5662644"/>
              <a:ext cx="202519" cy="202519"/>
            </a:xfrm>
            <a:prstGeom prst="ellipse">
              <a:avLst/>
            </a:prstGeom>
            <a:solidFill>
              <a:srgbClr val="0093C5"/>
            </a:solidFill>
            <a:ln w="9525" cap="flat" cmpd="sng" algn="ctr">
              <a:solidFill>
                <a:srgbClr val="0093C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66" name="Text Box 31"/>
            <p:cNvSpPr txBox="1">
              <a:spLocks noChangeArrowheads="1"/>
            </p:cNvSpPr>
            <p:nvPr/>
          </p:nvSpPr>
          <p:spPr bwMode="auto">
            <a:xfrm>
              <a:off x="1412445" y="5664469"/>
              <a:ext cx="224367" cy="233119"/>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4</a:t>
              </a:r>
            </a:p>
          </p:txBody>
        </p:sp>
      </p:grpSp>
      <p:grpSp>
        <p:nvGrpSpPr>
          <p:cNvPr id="67" name="Group 66"/>
          <p:cNvGrpSpPr/>
          <p:nvPr/>
        </p:nvGrpSpPr>
        <p:grpSpPr>
          <a:xfrm>
            <a:off x="2988149" y="1729207"/>
            <a:ext cx="168275" cy="176208"/>
            <a:chOff x="2314146" y="6577044"/>
            <a:chExt cx="224367" cy="234944"/>
          </a:xfrm>
        </p:grpSpPr>
        <p:sp>
          <p:nvSpPr>
            <p:cNvPr id="68" name="Oval 67"/>
            <p:cNvSpPr>
              <a:spLocks noChangeAspect="1"/>
            </p:cNvSpPr>
            <p:nvPr/>
          </p:nvSpPr>
          <p:spPr bwMode="auto">
            <a:xfrm>
              <a:off x="2322613" y="6577044"/>
              <a:ext cx="202519" cy="202519"/>
            </a:xfrm>
            <a:prstGeom prst="ellipse">
              <a:avLst/>
            </a:prstGeom>
            <a:solidFill>
              <a:srgbClr val="0093C5"/>
            </a:solidFill>
            <a:ln w="9525" cap="flat" cmpd="sng" algn="ctr">
              <a:solidFill>
                <a:srgbClr val="0093C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69" name="Text Box 31"/>
            <p:cNvSpPr txBox="1">
              <a:spLocks noChangeArrowheads="1"/>
            </p:cNvSpPr>
            <p:nvPr/>
          </p:nvSpPr>
          <p:spPr bwMode="auto">
            <a:xfrm>
              <a:off x="2314146" y="6578869"/>
              <a:ext cx="224367" cy="233119"/>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6</a:t>
              </a:r>
            </a:p>
          </p:txBody>
        </p:sp>
      </p:grpSp>
      <p:grpSp>
        <p:nvGrpSpPr>
          <p:cNvPr id="70" name="Group 69"/>
          <p:cNvGrpSpPr/>
          <p:nvPr/>
        </p:nvGrpSpPr>
        <p:grpSpPr>
          <a:xfrm>
            <a:off x="3708874" y="4246983"/>
            <a:ext cx="171449" cy="176208"/>
            <a:chOff x="1408213" y="5662644"/>
            <a:chExt cx="228599" cy="234944"/>
          </a:xfrm>
        </p:grpSpPr>
        <p:sp>
          <p:nvSpPr>
            <p:cNvPr id="71" name="Oval 70"/>
            <p:cNvSpPr>
              <a:spLocks noChangeAspect="1"/>
            </p:cNvSpPr>
            <p:nvPr/>
          </p:nvSpPr>
          <p:spPr bwMode="auto">
            <a:xfrm>
              <a:off x="1408213" y="5662644"/>
              <a:ext cx="202519" cy="202519"/>
            </a:xfrm>
            <a:prstGeom prst="ellipse">
              <a:avLst/>
            </a:prstGeom>
            <a:solidFill>
              <a:srgbClr val="0093C5"/>
            </a:solidFill>
            <a:ln w="9525" cap="flat" cmpd="sng" algn="ctr">
              <a:solidFill>
                <a:srgbClr val="0093C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72" name="Text Box 31"/>
            <p:cNvSpPr txBox="1">
              <a:spLocks noChangeArrowheads="1"/>
            </p:cNvSpPr>
            <p:nvPr/>
          </p:nvSpPr>
          <p:spPr bwMode="auto">
            <a:xfrm>
              <a:off x="1412445" y="5664469"/>
              <a:ext cx="224367" cy="233119"/>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2</a:t>
              </a:r>
            </a:p>
          </p:txBody>
        </p:sp>
      </p:grpSp>
      <p:grpSp>
        <p:nvGrpSpPr>
          <p:cNvPr id="73" name="Group 72"/>
          <p:cNvGrpSpPr/>
          <p:nvPr/>
        </p:nvGrpSpPr>
        <p:grpSpPr>
          <a:xfrm>
            <a:off x="4789961" y="3465933"/>
            <a:ext cx="171449" cy="176208"/>
            <a:chOff x="1408213" y="5662644"/>
            <a:chExt cx="228599" cy="234944"/>
          </a:xfrm>
        </p:grpSpPr>
        <p:sp>
          <p:nvSpPr>
            <p:cNvPr id="74" name="Oval 73"/>
            <p:cNvSpPr>
              <a:spLocks noChangeAspect="1"/>
            </p:cNvSpPr>
            <p:nvPr/>
          </p:nvSpPr>
          <p:spPr bwMode="auto">
            <a:xfrm>
              <a:off x="1408213" y="5662644"/>
              <a:ext cx="202519" cy="202519"/>
            </a:xfrm>
            <a:prstGeom prst="ellipse">
              <a:avLst/>
            </a:prstGeom>
            <a:solidFill>
              <a:srgbClr val="0093C5"/>
            </a:solidFill>
            <a:ln w="9525" cap="flat" cmpd="sng" algn="ctr">
              <a:solidFill>
                <a:srgbClr val="0093C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75" name="Text Box 31"/>
            <p:cNvSpPr txBox="1">
              <a:spLocks noChangeArrowheads="1"/>
            </p:cNvSpPr>
            <p:nvPr/>
          </p:nvSpPr>
          <p:spPr bwMode="auto">
            <a:xfrm>
              <a:off x="1412445" y="5664469"/>
              <a:ext cx="224367" cy="233119"/>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3</a:t>
              </a:r>
            </a:p>
          </p:txBody>
        </p:sp>
      </p:grpSp>
      <p:grpSp>
        <p:nvGrpSpPr>
          <p:cNvPr id="76" name="Group 75"/>
          <p:cNvGrpSpPr/>
          <p:nvPr/>
        </p:nvGrpSpPr>
        <p:grpSpPr>
          <a:xfrm>
            <a:off x="5532911" y="4256508"/>
            <a:ext cx="171449" cy="176208"/>
            <a:chOff x="1408213" y="5662644"/>
            <a:chExt cx="228599" cy="234944"/>
          </a:xfrm>
        </p:grpSpPr>
        <p:sp>
          <p:nvSpPr>
            <p:cNvPr id="77" name="Oval 76"/>
            <p:cNvSpPr>
              <a:spLocks noChangeAspect="1"/>
            </p:cNvSpPr>
            <p:nvPr/>
          </p:nvSpPr>
          <p:spPr bwMode="auto">
            <a:xfrm>
              <a:off x="1408213" y="5662644"/>
              <a:ext cx="202519" cy="202519"/>
            </a:xfrm>
            <a:prstGeom prst="ellipse">
              <a:avLst/>
            </a:prstGeom>
            <a:solidFill>
              <a:srgbClr val="0093C5"/>
            </a:solidFill>
            <a:ln w="9525" cap="flat" cmpd="sng" algn="ctr">
              <a:solidFill>
                <a:srgbClr val="0093C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78" name="Text Box 31"/>
            <p:cNvSpPr txBox="1">
              <a:spLocks noChangeArrowheads="1"/>
            </p:cNvSpPr>
            <p:nvPr/>
          </p:nvSpPr>
          <p:spPr bwMode="auto">
            <a:xfrm>
              <a:off x="1412445" y="5664469"/>
              <a:ext cx="224367" cy="233119"/>
            </a:xfrm>
            <a:prstGeom prst="rect">
              <a:avLst/>
            </a:prstGeom>
            <a:noFill/>
            <a:ln w="6350" cmpd="sng">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4</a:t>
              </a:r>
            </a:p>
          </p:txBody>
        </p:sp>
      </p:grpSp>
      <p:sp>
        <p:nvSpPr>
          <p:cNvPr id="83" name="Text Box 31"/>
          <p:cNvSpPr txBox="1">
            <a:spLocks noChangeArrowheads="1"/>
          </p:cNvSpPr>
          <p:nvPr/>
        </p:nvSpPr>
        <p:spPr bwMode="auto">
          <a:xfrm>
            <a:off x="5589613" y="3556990"/>
            <a:ext cx="23435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NAD</a:t>
            </a:r>
            <a:r>
              <a:rPr lang="en-US" sz="800" baseline="30000">
                <a:solidFill>
                  <a:srgbClr val="000000"/>
                </a:solidFill>
                <a:latin typeface="Symbol Std"/>
                <a:cs typeface="Symbol Std"/>
              </a:rPr>
              <a:t>+</a:t>
            </a:r>
          </a:p>
        </p:txBody>
      </p:sp>
      <p:sp>
        <p:nvSpPr>
          <p:cNvPr id="84" name="Text Box 31"/>
          <p:cNvSpPr txBox="1">
            <a:spLocks noChangeArrowheads="1"/>
          </p:cNvSpPr>
          <p:nvPr/>
        </p:nvSpPr>
        <p:spPr bwMode="auto">
          <a:xfrm>
            <a:off x="5519765" y="3868131"/>
            <a:ext cx="25913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00">
                <a:solidFill>
                  <a:srgbClr val="000000"/>
                </a:solidFill>
                <a:latin typeface="Calibri" panose="020F0502020204030204" pitchFamily="34" charset="0"/>
              </a:rPr>
              <a:t>NADH</a:t>
            </a:r>
            <a:endParaRPr lang="en-US" sz="800" baseline="30000">
              <a:solidFill>
                <a:srgbClr val="000000"/>
              </a:solidFill>
              <a:latin typeface="Symbol Std"/>
              <a:cs typeface="Symbol Std"/>
            </a:endParaRPr>
          </a:p>
        </p:txBody>
      </p:sp>
    </p:spTree>
    <p:extLst>
      <p:ext uri="{BB962C8B-B14F-4D97-AF65-F5344CB8AC3E}">
        <p14:creationId xmlns:p14="http://schemas.microsoft.com/office/powerpoint/2010/main" val="21594173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Rectangle 9"/>
          <p:cNvSpPr>
            <a:spLocks noGrp="1" noChangeArrowheads="1"/>
          </p:cNvSpPr>
          <p:nvPr>
            <p:ph type="title"/>
          </p:nvPr>
        </p:nvSpPr>
        <p:spPr>
          <a:xfrm>
            <a:off x="1043385" y="-3571"/>
            <a:ext cx="7029053" cy="550069"/>
          </a:xfrm>
        </p:spPr>
        <p:txBody>
          <a:bodyPr/>
          <a:lstStyle/>
          <a:p>
            <a:r>
              <a:rPr lang="en-US" sz="2100"/>
              <a:t>ATP drives cellular work by coupling exergonic and endergonic reactions</a:t>
            </a:r>
          </a:p>
        </p:txBody>
      </p:sp>
      <p:sp>
        <p:nvSpPr>
          <p:cNvPr id="148482" name="Rectangle 3"/>
          <p:cNvSpPr>
            <a:spLocks noGrp="1" noChangeArrowheads="1"/>
          </p:cNvSpPr>
          <p:nvPr>
            <p:ph idx="1"/>
          </p:nvPr>
        </p:nvSpPr>
        <p:spPr>
          <a:xfrm>
            <a:off x="1170189" y="543725"/>
            <a:ext cx="6775444" cy="4502869"/>
          </a:xfrm>
        </p:spPr>
        <p:txBody>
          <a:bodyPr/>
          <a:lstStyle/>
          <a:p>
            <a:r>
              <a:rPr lang="en-US" b="1"/>
              <a:t>ATP</a:t>
            </a:r>
            <a:r>
              <a:rPr lang="en-US"/>
              <a:t>, </a:t>
            </a:r>
            <a:r>
              <a:rPr lang="en-US" u="sng"/>
              <a:t>a</a:t>
            </a:r>
            <a:r>
              <a:rPr lang="en-US"/>
              <a:t>denosine </a:t>
            </a:r>
            <a:r>
              <a:rPr lang="en-US" u="sng"/>
              <a:t>t</a:t>
            </a:r>
            <a:r>
              <a:rPr lang="en-US"/>
              <a:t>ri</a:t>
            </a:r>
            <a:r>
              <a:rPr lang="en-US" u="sng"/>
              <a:t>p</a:t>
            </a:r>
            <a:r>
              <a:rPr lang="en-US"/>
              <a:t>hosphate, powers nearly all forms of cellular work.</a:t>
            </a:r>
          </a:p>
          <a:p>
            <a:r>
              <a:rPr lang="en-US"/>
              <a:t>ATP consists of _______________and a                                                                           _______________ tail (3 phosphates)</a:t>
            </a:r>
          </a:p>
          <a:p>
            <a:pPr>
              <a:spcBef>
                <a:spcPts val="450"/>
              </a:spcBef>
            </a:pPr>
            <a:r>
              <a:rPr lang="en-US"/>
              <a:t>____________________of ATP releases </a:t>
            </a:r>
          </a:p>
          <a:p>
            <a:pPr marL="0" indent="0">
              <a:spcBef>
                <a:spcPts val="450"/>
              </a:spcBef>
              <a:buNone/>
            </a:pPr>
            <a:r>
              <a:rPr lang="en-US"/>
              <a:t>    energy by  transferring its third </a:t>
            </a:r>
          </a:p>
          <a:p>
            <a:pPr marL="0" indent="0">
              <a:spcBef>
                <a:spcPts val="450"/>
              </a:spcBef>
              <a:buNone/>
            </a:pPr>
            <a:r>
              <a:rPr lang="en-US"/>
              <a:t>    phosphate from ATP to some other molecule in a process called                             ___________________</a:t>
            </a:r>
          </a:p>
          <a:p>
            <a:endParaRPr lang="en-US"/>
          </a:p>
          <a:p>
            <a:pPr lvl="1"/>
            <a:endParaRPr lang="en-US"/>
          </a:p>
        </p:txBody>
      </p:sp>
      <p:cxnSp>
        <p:nvCxnSpPr>
          <p:cNvPr id="5" name="Straight Connector 4"/>
          <p:cNvCxnSpPr/>
          <p:nvPr/>
        </p:nvCxnSpPr>
        <p:spPr>
          <a:xfrm>
            <a:off x="1193803" y="575072"/>
            <a:ext cx="6807197" cy="0"/>
          </a:xfrm>
          <a:prstGeom prst="line">
            <a:avLst/>
          </a:prstGeom>
          <a:ln w="38100">
            <a:solidFill>
              <a:srgbClr val="0099CC"/>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620" y="1018780"/>
            <a:ext cx="2639224" cy="1351283"/>
          </a:xfrm>
          <a:prstGeom prst="rect">
            <a:avLst/>
          </a:prstGeom>
        </p:spPr>
      </p:pic>
      <p:cxnSp>
        <p:nvCxnSpPr>
          <p:cNvPr id="7" name="Straight Connector 6"/>
          <p:cNvCxnSpPr/>
          <p:nvPr/>
        </p:nvCxnSpPr>
        <p:spPr>
          <a:xfrm>
            <a:off x="1193803" y="564357"/>
            <a:ext cx="6807197" cy="0"/>
          </a:xfrm>
          <a:prstGeom prst="line">
            <a:avLst/>
          </a:prstGeom>
          <a:ln w="38100">
            <a:solidFill>
              <a:srgbClr val="0099CC"/>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295069" y="3313446"/>
            <a:ext cx="5060816" cy="1664771"/>
            <a:chOff x="347133" y="1499818"/>
            <a:chExt cx="8546592" cy="3571714"/>
          </a:xfrm>
        </p:grpSpPr>
        <p:pic>
          <p:nvPicPr>
            <p:cNvPr id="9" name="Picture 8" descr="05_12aHydrolysisATP_2-U.jpg"/>
            <p:cNvPicPr>
              <a:picLocks noChangeAspect="1"/>
            </p:cNvPicPr>
            <p:nvPr/>
          </p:nvPicPr>
          <p:blipFill rotWithShape="1">
            <a:blip r:embed="rId4">
              <a:extLst>
                <a:ext uri="{28A0092B-C50C-407E-A947-70E740481C1C}">
                  <a14:useLocalDpi xmlns:a14="http://schemas.microsoft.com/office/drawing/2010/main" val="0"/>
                </a:ext>
              </a:extLst>
            </a:blip>
            <a:srcRect b="9556"/>
            <a:stretch/>
          </p:blipFill>
          <p:spPr>
            <a:xfrm>
              <a:off x="347133" y="1526714"/>
              <a:ext cx="8546592" cy="3445934"/>
            </a:xfrm>
            <a:prstGeom prst="rect">
              <a:avLst/>
            </a:prstGeom>
          </p:spPr>
        </p:pic>
        <p:sp>
          <p:nvSpPr>
            <p:cNvPr id="10" name="Text Box 31"/>
            <p:cNvSpPr txBox="1">
              <a:spLocks noChangeArrowheads="1"/>
            </p:cNvSpPr>
            <p:nvPr/>
          </p:nvSpPr>
          <p:spPr bwMode="auto">
            <a:xfrm>
              <a:off x="2076497" y="1499818"/>
              <a:ext cx="1631903" cy="30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defTabSz="685800" eaLnBrk="0" fontAlgn="auto" hangingPunct="0">
                <a:spcBef>
                  <a:spcPts val="0"/>
                </a:spcBef>
                <a:spcAft>
                  <a:spcPts val="0"/>
                </a:spcAft>
                <a:defRPr/>
              </a:pPr>
              <a:r>
                <a:rPr lang="en-US" sz="1350" kern="0">
                  <a:solidFill>
                    <a:srgbClr val="000000"/>
                  </a:solidFill>
                  <a:latin typeface="Calibri" panose="020F0502020204030204" pitchFamily="34" charset="0"/>
                </a:rPr>
                <a:t>Triphosphate</a:t>
              </a:r>
            </a:p>
          </p:txBody>
        </p:sp>
        <p:cxnSp>
          <p:nvCxnSpPr>
            <p:cNvPr id="11" name="Straight Connector 10"/>
            <p:cNvCxnSpPr/>
            <p:nvPr/>
          </p:nvCxnSpPr>
          <p:spPr bwMode="auto">
            <a:xfrm flipH="1">
              <a:off x="6985000" y="4431834"/>
              <a:ext cx="4565" cy="377233"/>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Left Brace 11"/>
            <p:cNvSpPr/>
            <p:nvPr/>
          </p:nvSpPr>
          <p:spPr bwMode="auto">
            <a:xfrm rot="5400000">
              <a:off x="2738965" y="1189567"/>
              <a:ext cx="270936" cy="1532467"/>
            </a:xfrm>
            <a:prstGeom prst="leftBrace">
              <a:avLst>
                <a:gd name="adj1" fmla="val 24583"/>
                <a:gd name="adj2" fmla="val 50000"/>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auto" hangingPunct="0">
                <a:spcBef>
                  <a:spcPts val="0"/>
                </a:spcBef>
                <a:spcAft>
                  <a:spcPts val="0"/>
                </a:spcAft>
                <a:defRPr/>
              </a:pPr>
              <a:endParaRPr lang="en-US" sz="1350" kern="0">
                <a:solidFill>
                  <a:srgbClr val="000000"/>
                </a:solidFill>
                <a:latin typeface="Times" pitchFamily="84" charset="0"/>
                <a:ea typeface="ＭＳ Ｐゴシック" charset="0"/>
              </a:endParaRPr>
            </a:p>
          </p:txBody>
        </p:sp>
        <p:sp>
          <p:nvSpPr>
            <p:cNvPr id="13" name="Left Brace 12"/>
            <p:cNvSpPr/>
            <p:nvPr/>
          </p:nvSpPr>
          <p:spPr bwMode="auto">
            <a:xfrm rot="5400000">
              <a:off x="5858933" y="3496738"/>
              <a:ext cx="270936" cy="863598"/>
            </a:xfrm>
            <a:prstGeom prst="leftBrace">
              <a:avLst>
                <a:gd name="adj1" fmla="val 24583"/>
                <a:gd name="adj2" fmla="val 50000"/>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auto" hangingPunct="0">
                <a:spcBef>
                  <a:spcPts val="0"/>
                </a:spcBef>
                <a:spcAft>
                  <a:spcPts val="0"/>
                </a:spcAft>
                <a:defRPr/>
              </a:pPr>
              <a:endParaRPr lang="en-US" sz="1350" kern="0">
                <a:solidFill>
                  <a:srgbClr val="000000"/>
                </a:solidFill>
                <a:latin typeface="Times" pitchFamily="84" charset="0"/>
                <a:ea typeface="ＭＳ Ｐゴシック" charset="0"/>
              </a:endParaRPr>
            </a:p>
          </p:txBody>
        </p:sp>
        <p:sp>
          <p:nvSpPr>
            <p:cNvPr id="14" name="Left Brace 13"/>
            <p:cNvSpPr/>
            <p:nvPr/>
          </p:nvSpPr>
          <p:spPr bwMode="auto">
            <a:xfrm rot="16200000">
              <a:off x="1820334" y="1159932"/>
              <a:ext cx="270936" cy="3217337"/>
            </a:xfrm>
            <a:prstGeom prst="leftBrace">
              <a:avLst>
                <a:gd name="adj1" fmla="val 24583"/>
                <a:gd name="adj2" fmla="val 50000"/>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auto" hangingPunct="0">
                <a:spcBef>
                  <a:spcPts val="0"/>
                </a:spcBef>
                <a:spcAft>
                  <a:spcPts val="0"/>
                </a:spcAft>
                <a:defRPr/>
              </a:pPr>
              <a:endParaRPr lang="en-US" sz="1350" kern="0">
                <a:solidFill>
                  <a:srgbClr val="000000"/>
                </a:solidFill>
                <a:latin typeface="Times" pitchFamily="84" charset="0"/>
                <a:ea typeface="ＭＳ Ｐゴシック" charset="0"/>
              </a:endParaRPr>
            </a:p>
          </p:txBody>
        </p:sp>
        <p:sp>
          <p:nvSpPr>
            <p:cNvPr id="15" name="Left Brace 14"/>
            <p:cNvSpPr/>
            <p:nvPr/>
          </p:nvSpPr>
          <p:spPr bwMode="auto">
            <a:xfrm rot="16200000">
              <a:off x="4982634" y="3424768"/>
              <a:ext cx="270936" cy="2667002"/>
            </a:xfrm>
            <a:prstGeom prst="leftBrace">
              <a:avLst>
                <a:gd name="adj1" fmla="val 24583"/>
                <a:gd name="adj2" fmla="val 50000"/>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auto" hangingPunct="0">
                <a:spcBef>
                  <a:spcPts val="0"/>
                </a:spcBef>
                <a:spcAft>
                  <a:spcPts val="0"/>
                </a:spcAft>
                <a:defRPr/>
              </a:pPr>
              <a:endParaRPr lang="en-US" sz="1350" kern="0">
                <a:solidFill>
                  <a:srgbClr val="000000"/>
                </a:solidFill>
                <a:latin typeface="Times" pitchFamily="84" charset="0"/>
                <a:ea typeface="ＭＳ Ｐゴシック" charset="0"/>
              </a:endParaRPr>
            </a:p>
          </p:txBody>
        </p:sp>
        <p:sp>
          <p:nvSpPr>
            <p:cNvPr id="16" name="Text Box 31"/>
            <p:cNvSpPr txBox="1">
              <a:spLocks noChangeArrowheads="1"/>
            </p:cNvSpPr>
            <p:nvPr/>
          </p:nvSpPr>
          <p:spPr bwMode="auto">
            <a:xfrm>
              <a:off x="417031" y="2092483"/>
              <a:ext cx="1344036" cy="28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defTabSz="685800" eaLnBrk="0" fontAlgn="auto" hangingPunct="0">
                <a:spcBef>
                  <a:spcPts val="0"/>
                </a:spcBef>
                <a:spcAft>
                  <a:spcPts val="0"/>
                </a:spcAft>
                <a:defRPr/>
              </a:pPr>
              <a:r>
                <a:rPr lang="en-US" sz="1350" kern="0">
                  <a:solidFill>
                    <a:srgbClr val="000000"/>
                  </a:solidFill>
                  <a:latin typeface="Calibri" panose="020F0502020204030204" pitchFamily="34" charset="0"/>
                </a:rPr>
                <a:t>Adenosine</a:t>
              </a:r>
            </a:p>
          </p:txBody>
        </p:sp>
        <p:sp>
          <p:nvSpPr>
            <p:cNvPr id="17" name="Text Box 31"/>
            <p:cNvSpPr txBox="1">
              <a:spLocks noChangeArrowheads="1"/>
            </p:cNvSpPr>
            <p:nvPr/>
          </p:nvSpPr>
          <p:spPr bwMode="auto">
            <a:xfrm>
              <a:off x="2127296" y="2117883"/>
              <a:ext cx="285704" cy="278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defTabSz="685800" eaLnBrk="0" fontAlgn="auto" hangingPunct="0">
                <a:spcBef>
                  <a:spcPts val="0"/>
                </a:spcBef>
                <a:spcAft>
                  <a:spcPts val="0"/>
                </a:spcAft>
                <a:defRPr/>
              </a:pPr>
              <a:r>
                <a:rPr lang="en-US" sz="1350" kern="0">
                  <a:solidFill>
                    <a:srgbClr val="000000"/>
                  </a:solidFill>
                  <a:latin typeface="Calibri" panose="020F0502020204030204" pitchFamily="34" charset="0"/>
                </a:rPr>
                <a:t>P</a:t>
              </a:r>
            </a:p>
          </p:txBody>
        </p:sp>
        <p:sp>
          <p:nvSpPr>
            <p:cNvPr id="18" name="Text Box 31"/>
            <p:cNvSpPr txBox="1">
              <a:spLocks noChangeArrowheads="1"/>
            </p:cNvSpPr>
            <p:nvPr/>
          </p:nvSpPr>
          <p:spPr bwMode="auto">
            <a:xfrm>
              <a:off x="5217629" y="3481018"/>
              <a:ext cx="1530303" cy="29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defTabSz="685800" eaLnBrk="0" fontAlgn="auto" hangingPunct="0">
                <a:spcBef>
                  <a:spcPts val="0"/>
                </a:spcBef>
                <a:spcAft>
                  <a:spcPts val="0"/>
                </a:spcAft>
                <a:defRPr/>
              </a:pPr>
              <a:r>
                <a:rPr lang="en-US" sz="1350" kern="0" err="1">
                  <a:solidFill>
                    <a:srgbClr val="000000"/>
                  </a:solidFill>
                  <a:latin typeface="Calibri" panose="020F0502020204030204" pitchFamily="34" charset="0"/>
                </a:rPr>
                <a:t>Diphosphate</a:t>
              </a:r>
              <a:endParaRPr lang="en-US" sz="1350" kern="0">
                <a:solidFill>
                  <a:srgbClr val="000000"/>
                </a:solidFill>
                <a:latin typeface="Calibri" panose="020F0502020204030204" pitchFamily="34" charset="0"/>
              </a:endParaRPr>
            </a:p>
          </p:txBody>
        </p:sp>
        <p:sp>
          <p:nvSpPr>
            <p:cNvPr id="19" name="Text Box 31"/>
            <p:cNvSpPr txBox="1">
              <a:spLocks noChangeArrowheads="1"/>
            </p:cNvSpPr>
            <p:nvPr/>
          </p:nvSpPr>
          <p:spPr bwMode="auto">
            <a:xfrm>
              <a:off x="6318298" y="4776417"/>
              <a:ext cx="1310170" cy="29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defTabSz="685800" eaLnBrk="0" fontAlgn="auto" hangingPunct="0">
                <a:spcBef>
                  <a:spcPts val="0"/>
                </a:spcBef>
                <a:spcAft>
                  <a:spcPts val="0"/>
                </a:spcAft>
                <a:defRPr/>
              </a:pPr>
              <a:r>
                <a:rPr lang="en-US" sz="1350" kern="0">
                  <a:solidFill>
                    <a:srgbClr val="000000"/>
                  </a:solidFill>
                  <a:latin typeface="Calibri" panose="020F0502020204030204" pitchFamily="34" charset="0"/>
                </a:rPr>
                <a:t>Phosphate</a:t>
              </a:r>
            </a:p>
          </p:txBody>
        </p:sp>
        <p:sp>
          <p:nvSpPr>
            <p:cNvPr id="20" name="Text Box 31"/>
            <p:cNvSpPr txBox="1">
              <a:spLocks noChangeArrowheads="1"/>
            </p:cNvSpPr>
            <p:nvPr/>
          </p:nvSpPr>
          <p:spPr bwMode="auto">
            <a:xfrm>
              <a:off x="2719963" y="2126349"/>
              <a:ext cx="285704" cy="278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defTabSz="685800" eaLnBrk="0" fontAlgn="auto" hangingPunct="0">
                <a:spcBef>
                  <a:spcPts val="0"/>
                </a:spcBef>
                <a:spcAft>
                  <a:spcPts val="0"/>
                </a:spcAft>
                <a:defRPr/>
              </a:pPr>
              <a:r>
                <a:rPr lang="en-US" sz="1350" kern="0">
                  <a:solidFill>
                    <a:srgbClr val="000000"/>
                  </a:solidFill>
                  <a:latin typeface="Calibri" panose="020F0502020204030204" pitchFamily="34" charset="0"/>
                </a:rPr>
                <a:t>P</a:t>
              </a:r>
            </a:p>
          </p:txBody>
        </p:sp>
        <p:sp>
          <p:nvSpPr>
            <p:cNvPr id="21" name="Text Box 31"/>
            <p:cNvSpPr txBox="1">
              <a:spLocks noChangeArrowheads="1"/>
            </p:cNvSpPr>
            <p:nvPr/>
          </p:nvSpPr>
          <p:spPr bwMode="auto">
            <a:xfrm>
              <a:off x="3312629" y="2117882"/>
              <a:ext cx="285704" cy="278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defTabSz="685800" eaLnBrk="0" fontAlgn="auto" hangingPunct="0">
                <a:spcBef>
                  <a:spcPts val="0"/>
                </a:spcBef>
                <a:spcAft>
                  <a:spcPts val="0"/>
                </a:spcAft>
                <a:defRPr/>
              </a:pPr>
              <a:r>
                <a:rPr lang="en-US" sz="1350" kern="0">
                  <a:solidFill>
                    <a:srgbClr val="000000"/>
                  </a:solidFill>
                  <a:latin typeface="Calibri" panose="020F0502020204030204" pitchFamily="34" charset="0"/>
                </a:rPr>
                <a:t>P</a:t>
              </a:r>
            </a:p>
          </p:txBody>
        </p:sp>
        <p:sp>
          <p:nvSpPr>
            <p:cNvPr id="22" name="Text Box 31"/>
            <p:cNvSpPr txBox="1">
              <a:spLocks noChangeArrowheads="1"/>
            </p:cNvSpPr>
            <p:nvPr/>
          </p:nvSpPr>
          <p:spPr bwMode="auto">
            <a:xfrm>
              <a:off x="5564762" y="4099082"/>
              <a:ext cx="285704" cy="278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defTabSz="685800" eaLnBrk="0" fontAlgn="auto" hangingPunct="0">
                <a:spcBef>
                  <a:spcPts val="0"/>
                </a:spcBef>
                <a:spcAft>
                  <a:spcPts val="0"/>
                </a:spcAft>
                <a:defRPr/>
              </a:pPr>
              <a:r>
                <a:rPr lang="en-US" sz="1350" kern="0">
                  <a:solidFill>
                    <a:srgbClr val="000000"/>
                  </a:solidFill>
                  <a:latin typeface="Calibri" panose="020F0502020204030204" pitchFamily="34" charset="0"/>
                </a:rPr>
                <a:t>P</a:t>
              </a:r>
            </a:p>
          </p:txBody>
        </p:sp>
        <p:sp>
          <p:nvSpPr>
            <p:cNvPr id="23" name="Text Box 31"/>
            <p:cNvSpPr txBox="1">
              <a:spLocks noChangeArrowheads="1"/>
            </p:cNvSpPr>
            <p:nvPr/>
          </p:nvSpPr>
          <p:spPr bwMode="auto">
            <a:xfrm>
              <a:off x="6157428" y="4099081"/>
              <a:ext cx="285704" cy="278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defTabSz="685800" eaLnBrk="0" fontAlgn="auto" hangingPunct="0">
                <a:spcBef>
                  <a:spcPts val="0"/>
                </a:spcBef>
                <a:spcAft>
                  <a:spcPts val="0"/>
                </a:spcAft>
                <a:defRPr/>
              </a:pPr>
              <a:r>
                <a:rPr lang="en-US" sz="1350" kern="0">
                  <a:solidFill>
                    <a:srgbClr val="000000"/>
                  </a:solidFill>
                  <a:latin typeface="Calibri" panose="020F0502020204030204" pitchFamily="34" charset="0"/>
                </a:rPr>
                <a:t>P</a:t>
              </a:r>
            </a:p>
          </p:txBody>
        </p:sp>
        <p:sp>
          <p:nvSpPr>
            <p:cNvPr id="24" name="Text Box 31"/>
            <p:cNvSpPr txBox="1">
              <a:spLocks noChangeArrowheads="1"/>
            </p:cNvSpPr>
            <p:nvPr/>
          </p:nvSpPr>
          <p:spPr bwMode="auto">
            <a:xfrm>
              <a:off x="6851696" y="4099082"/>
              <a:ext cx="285704" cy="278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defTabSz="685800" eaLnBrk="0" fontAlgn="auto" hangingPunct="0">
                <a:spcBef>
                  <a:spcPts val="0"/>
                </a:spcBef>
                <a:spcAft>
                  <a:spcPts val="0"/>
                </a:spcAft>
                <a:defRPr/>
              </a:pPr>
              <a:r>
                <a:rPr lang="en-US" sz="1350" kern="0">
                  <a:solidFill>
                    <a:srgbClr val="000000"/>
                  </a:solidFill>
                  <a:latin typeface="Calibri" panose="020F0502020204030204" pitchFamily="34" charset="0"/>
                </a:rPr>
                <a:t>P</a:t>
              </a:r>
            </a:p>
          </p:txBody>
        </p:sp>
        <p:sp>
          <p:nvSpPr>
            <p:cNvPr id="25" name="Text Box 31"/>
            <p:cNvSpPr txBox="1">
              <a:spLocks noChangeArrowheads="1"/>
            </p:cNvSpPr>
            <p:nvPr/>
          </p:nvSpPr>
          <p:spPr bwMode="auto">
            <a:xfrm>
              <a:off x="3854499" y="4073681"/>
              <a:ext cx="1344036" cy="28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defTabSz="685800" eaLnBrk="0" fontAlgn="auto" hangingPunct="0">
                <a:spcBef>
                  <a:spcPts val="0"/>
                </a:spcBef>
                <a:spcAft>
                  <a:spcPts val="0"/>
                </a:spcAft>
                <a:defRPr/>
              </a:pPr>
              <a:r>
                <a:rPr lang="en-US" sz="1350" kern="0">
                  <a:solidFill>
                    <a:srgbClr val="000000"/>
                  </a:solidFill>
                  <a:latin typeface="Calibri" panose="020F0502020204030204" pitchFamily="34" charset="0"/>
                </a:rPr>
                <a:t>Adenosine</a:t>
              </a:r>
            </a:p>
          </p:txBody>
        </p:sp>
      </p:grpSp>
      <p:sp>
        <p:nvSpPr>
          <p:cNvPr id="26" name="Text Box 31"/>
          <p:cNvSpPr txBox="1">
            <a:spLocks noChangeArrowheads="1"/>
          </p:cNvSpPr>
          <p:nvPr/>
        </p:nvSpPr>
        <p:spPr bwMode="auto">
          <a:xfrm>
            <a:off x="3064033" y="3945309"/>
            <a:ext cx="385727" cy="23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defTabSz="685800" eaLnBrk="0" fontAlgn="auto" hangingPunct="0">
              <a:spcBef>
                <a:spcPts val="0"/>
              </a:spcBef>
              <a:spcAft>
                <a:spcPts val="0"/>
              </a:spcAft>
              <a:defRPr/>
            </a:pPr>
            <a:r>
              <a:rPr lang="en-US" sz="1500" kern="0">
                <a:solidFill>
                  <a:srgbClr val="000000"/>
                </a:solidFill>
                <a:latin typeface="Calibri" panose="020F0502020204030204" pitchFamily="34" charset="0"/>
              </a:rPr>
              <a:t>ATP</a:t>
            </a:r>
          </a:p>
        </p:txBody>
      </p:sp>
      <p:sp>
        <p:nvSpPr>
          <p:cNvPr id="27" name="Text Box 31"/>
          <p:cNvSpPr txBox="1">
            <a:spLocks noChangeArrowheads="1"/>
          </p:cNvSpPr>
          <p:nvPr/>
        </p:nvSpPr>
        <p:spPr bwMode="auto">
          <a:xfrm>
            <a:off x="3637921" y="4199084"/>
            <a:ext cx="404777" cy="22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defTabSz="685800" eaLnBrk="0" fontAlgn="auto" hangingPunct="0">
              <a:spcBef>
                <a:spcPts val="0"/>
              </a:spcBef>
              <a:spcAft>
                <a:spcPts val="0"/>
              </a:spcAft>
              <a:defRPr/>
            </a:pPr>
            <a:r>
              <a:rPr lang="en-US" sz="1500" kern="0">
                <a:solidFill>
                  <a:srgbClr val="000000"/>
                </a:solidFill>
                <a:latin typeface="Calibri" panose="020F0502020204030204" pitchFamily="34" charset="0"/>
              </a:rPr>
              <a:t>H</a:t>
            </a:r>
            <a:r>
              <a:rPr lang="en-US" sz="1500" kern="0" baseline="-25000">
                <a:solidFill>
                  <a:srgbClr val="000000"/>
                </a:solidFill>
                <a:latin typeface="Calibri" panose="020F0502020204030204" pitchFamily="34" charset="0"/>
              </a:rPr>
              <a:t>2</a:t>
            </a:r>
            <a:r>
              <a:rPr lang="en-US" sz="1500" kern="0">
                <a:solidFill>
                  <a:srgbClr val="000000"/>
                </a:solidFill>
                <a:latin typeface="Calibri" panose="020F0502020204030204" pitchFamily="34" charset="0"/>
              </a:rPr>
              <a:t>O</a:t>
            </a:r>
          </a:p>
        </p:txBody>
      </p:sp>
      <p:sp>
        <p:nvSpPr>
          <p:cNvPr id="28" name="Text Box 31"/>
          <p:cNvSpPr txBox="1">
            <a:spLocks noChangeArrowheads="1"/>
          </p:cNvSpPr>
          <p:nvPr/>
        </p:nvSpPr>
        <p:spPr bwMode="auto">
          <a:xfrm>
            <a:off x="6652658" y="4459638"/>
            <a:ext cx="703227" cy="22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defTabSz="685800" eaLnBrk="0" fontAlgn="auto" hangingPunct="0">
              <a:spcBef>
                <a:spcPts val="0"/>
              </a:spcBef>
              <a:spcAft>
                <a:spcPts val="0"/>
              </a:spcAft>
              <a:defRPr/>
            </a:pPr>
            <a:r>
              <a:rPr lang="en-US" sz="1500" kern="0">
                <a:solidFill>
                  <a:srgbClr val="000000"/>
                </a:solidFill>
                <a:latin typeface="Calibri" panose="020F0502020204030204" pitchFamily="34" charset="0"/>
              </a:rPr>
              <a:t>Energy</a:t>
            </a:r>
          </a:p>
        </p:txBody>
      </p:sp>
      <p:sp>
        <p:nvSpPr>
          <p:cNvPr id="2" name="Rectangle 1"/>
          <p:cNvSpPr/>
          <p:nvPr/>
        </p:nvSpPr>
        <p:spPr>
          <a:xfrm>
            <a:off x="3061929" y="1129553"/>
            <a:ext cx="1316386" cy="415498"/>
          </a:xfrm>
          <a:prstGeom prst="rect">
            <a:avLst/>
          </a:prstGeom>
        </p:spPr>
        <p:txBody>
          <a:bodyPr wrap="none">
            <a:spAutoFit/>
          </a:bodyPr>
          <a:lstStyle/>
          <a:p>
            <a:pPr defTabSz="685800" fontAlgn="auto">
              <a:spcBef>
                <a:spcPts val="0"/>
              </a:spcBef>
              <a:spcAft>
                <a:spcPts val="0"/>
              </a:spcAft>
              <a:defRPr/>
            </a:pPr>
            <a:r>
              <a:rPr lang="en-US" sz="2100" kern="0">
                <a:solidFill>
                  <a:sysClr val="windowText" lastClr="000000"/>
                </a:solidFill>
                <a:latin typeface="Calibri" panose="020F0502020204030204" pitchFamily="34" charset="0"/>
              </a:rPr>
              <a:t>adenosine</a:t>
            </a:r>
          </a:p>
        </p:txBody>
      </p:sp>
      <p:sp>
        <p:nvSpPr>
          <p:cNvPr id="4" name="Rectangle 3"/>
          <p:cNvSpPr/>
          <p:nvPr/>
        </p:nvSpPr>
        <p:spPr>
          <a:xfrm>
            <a:off x="1569011" y="1434790"/>
            <a:ext cx="1596912" cy="415498"/>
          </a:xfrm>
          <a:prstGeom prst="rect">
            <a:avLst/>
          </a:prstGeom>
        </p:spPr>
        <p:txBody>
          <a:bodyPr wrap="none">
            <a:spAutoFit/>
          </a:bodyPr>
          <a:lstStyle/>
          <a:p>
            <a:pPr defTabSz="685800" fontAlgn="auto">
              <a:spcBef>
                <a:spcPts val="0"/>
              </a:spcBef>
              <a:spcAft>
                <a:spcPts val="0"/>
              </a:spcAft>
              <a:defRPr/>
            </a:pPr>
            <a:r>
              <a:rPr lang="en-US" sz="2100" kern="0">
                <a:solidFill>
                  <a:sysClr val="windowText" lastClr="000000"/>
                </a:solidFill>
                <a:latin typeface="Calibri" panose="020F0502020204030204" pitchFamily="34" charset="0"/>
              </a:rPr>
              <a:t>triphosphate</a:t>
            </a:r>
            <a:endParaRPr lang="en-US" sz="1350" kern="0">
              <a:solidFill>
                <a:sysClr val="windowText" lastClr="000000"/>
              </a:solidFill>
              <a:latin typeface="Calibri" panose="020F0502020204030204" pitchFamily="34" charset="0"/>
            </a:endParaRPr>
          </a:p>
        </p:txBody>
      </p:sp>
      <p:sp>
        <p:nvSpPr>
          <p:cNvPr id="6" name="Rectangle 5"/>
          <p:cNvSpPr/>
          <p:nvPr/>
        </p:nvSpPr>
        <p:spPr>
          <a:xfrm>
            <a:off x="1800526" y="1772458"/>
            <a:ext cx="1284326" cy="415498"/>
          </a:xfrm>
          <a:prstGeom prst="rect">
            <a:avLst/>
          </a:prstGeom>
        </p:spPr>
        <p:txBody>
          <a:bodyPr wrap="none">
            <a:spAutoFit/>
          </a:bodyPr>
          <a:lstStyle/>
          <a:p>
            <a:pPr defTabSz="685800" fontAlgn="auto">
              <a:spcBef>
                <a:spcPts val="0"/>
              </a:spcBef>
              <a:spcAft>
                <a:spcPts val="0"/>
              </a:spcAft>
              <a:defRPr/>
            </a:pPr>
            <a:r>
              <a:rPr lang="en-US" sz="2100" kern="0">
                <a:solidFill>
                  <a:sysClr val="windowText" lastClr="000000"/>
                </a:solidFill>
                <a:latin typeface="Calibri" panose="020F0502020204030204" pitchFamily="34" charset="0"/>
              </a:rPr>
              <a:t>h</a:t>
            </a:r>
            <a:r>
              <a:rPr lang="en-US" sz="2100" kern="0" err="1">
                <a:solidFill>
                  <a:sysClr val="windowText" lastClr="000000"/>
                </a:solidFill>
                <a:latin typeface="Calibri" panose="020F0502020204030204" pitchFamily="34" charset="0"/>
              </a:rPr>
              <a:t>ydrolysis</a:t>
            </a:r>
            <a:endParaRPr lang="en-US" sz="1350" kern="0">
              <a:solidFill>
                <a:sysClr val="windowText" lastClr="000000"/>
              </a:solidFill>
              <a:latin typeface="Calibri" panose="020F0502020204030204" pitchFamily="34" charset="0"/>
            </a:endParaRPr>
          </a:p>
        </p:txBody>
      </p:sp>
      <p:sp>
        <p:nvSpPr>
          <p:cNvPr id="29" name="Rectangle 28"/>
          <p:cNvSpPr/>
          <p:nvPr/>
        </p:nvSpPr>
        <p:spPr>
          <a:xfrm>
            <a:off x="1329518" y="2676885"/>
            <a:ext cx="2071401" cy="415498"/>
          </a:xfrm>
          <a:prstGeom prst="rect">
            <a:avLst/>
          </a:prstGeom>
        </p:spPr>
        <p:txBody>
          <a:bodyPr wrap="none">
            <a:spAutoFit/>
          </a:bodyPr>
          <a:lstStyle/>
          <a:p>
            <a:pPr defTabSz="685800" fontAlgn="auto">
              <a:spcBef>
                <a:spcPts val="0"/>
              </a:spcBef>
              <a:spcAft>
                <a:spcPts val="0"/>
              </a:spcAft>
              <a:defRPr/>
            </a:pPr>
            <a:r>
              <a:rPr lang="en-US" sz="2100" b="1" kern="0">
                <a:solidFill>
                  <a:sysClr val="windowText" lastClr="000000"/>
                </a:solidFill>
                <a:latin typeface="Calibri" panose="020F0502020204030204" pitchFamily="34" charset="0"/>
              </a:rPr>
              <a:t>phosphorylation</a:t>
            </a:r>
            <a:r>
              <a:rPr lang="en-US" sz="1350" kern="0">
                <a:solidFill>
                  <a:sysClr val="windowText" lastClr="000000"/>
                </a:solidFill>
                <a:latin typeface="Calibri" panose="020F0502020204030204" pitchFamily="34" charset="0"/>
              </a:rPr>
              <a:t>.</a:t>
            </a:r>
          </a:p>
        </p:txBody>
      </p:sp>
    </p:spTree>
    <p:extLst>
      <p:ext uri="{BB962C8B-B14F-4D97-AF65-F5344CB8AC3E}">
        <p14:creationId xmlns:p14="http://schemas.microsoft.com/office/powerpoint/2010/main" val="13595357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barn(inVertical)">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anim calcmode="lin" valueType="num">
                                      <p:cBhvr>
                                        <p:cTn id="35" dur="1000" fill="hold"/>
                                        <p:tgtEl>
                                          <p:spTgt spid="27"/>
                                        </p:tgtEl>
                                        <p:attrNameLst>
                                          <p:attrName>ppt_x</p:attrName>
                                        </p:attrNameLst>
                                      </p:cBhvr>
                                      <p:tavLst>
                                        <p:tav tm="0">
                                          <p:val>
                                            <p:strVal val="#ppt_x"/>
                                          </p:val>
                                        </p:tav>
                                        <p:tav tm="100000">
                                          <p:val>
                                            <p:strVal val="#ppt_x"/>
                                          </p:val>
                                        </p:tav>
                                      </p:tavLst>
                                    </p:anim>
                                    <p:anim calcmode="lin" valueType="num">
                                      <p:cBhvr>
                                        <p:cTn id="3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barn(inVertical)">
                                      <p:cBhvr>
                                        <p:cTn id="4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 grpId="0"/>
      <p:bldP spid="4"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845" y="903686"/>
            <a:ext cx="4786313" cy="3336131"/>
          </a:xfrm>
          <a:prstGeom prst="rect">
            <a:avLst/>
          </a:prstGeom>
        </p:spPr>
      </p:pic>
    </p:spTree>
    <p:extLst>
      <p:ext uri="{BB962C8B-B14F-4D97-AF65-F5344CB8AC3E}">
        <p14:creationId xmlns:p14="http://schemas.microsoft.com/office/powerpoint/2010/main" val="25402912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845" y="903686"/>
            <a:ext cx="4786313" cy="3336131"/>
          </a:xfrm>
          <a:prstGeom prst="rect">
            <a:avLst/>
          </a:prstGeom>
        </p:spPr>
      </p:pic>
    </p:spTree>
    <p:extLst>
      <p:ext uri="{BB962C8B-B14F-4D97-AF65-F5344CB8AC3E}">
        <p14:creationId xmlns:p14="http://schemas.microsoft.com/office/powerpoint/2010/main" val="245678142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 name="Picture 9215" descr="06_10aOxidativePhosphory-U.jpg"/>
          <p:cNvPicPr>
            <a:picLocks noChangeAspect="1"/>
          </p:cNvPicPr>
          <p:nvPr/>
        </p:nvPicPr>
        <p:blipFill rotWithShape="1">
          <a:blip r:embed="rId3" cstate="email">
            <a:extLst>
              <a:ext uri="{28A0092B-C50C-407E-A947-70E740481C1C}">
                <a14:useLocalDpi xmlns:a14="http://schemas.microsoft.com/office/drawing/2010/main" val="0"/>
              </a:ext>
            </a:extLst>
          </a:blip>
          <a:srcRect b="6513"/>
          <a:stretch/>
        </p:blipFill>
        <p:spPr>
          <a:xfrm>
            <a:off x="1282418" y="975195"/>
            <a:ext cx="6409944" cy="3521964"/>
          </a:xfrm>
          <a:prstGeom prst="rect">
            <a:avLst/>
          </a:prstGeom>
        </p:spPr>
      </p:pic>
      <p:sp>
        <p:nvSpPr>
          <p:cNvPr id="27" name="Text Box 31"/>
          <p:cNvSpPr txBox="1">
            <a:spLocks noChangeArrowheads="1"/>
          </p:cNvSpPr>
          <p:nvPr/>
        </p:nvSpPr>
        <p:spPr bwMode="auto">
          <a:xfrm>
            <a:off x="2291366" y="1086897"/>
            <a:ext cx="221962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OUTER MITOCHONDRIAL MEMBRANE</a:t>
            </a:r>
          </a:p>
        </p:txBody>
      </p:sp>
      <p:cxnSp>
        <p:nvCxnSpPr>
          <p:cNvPr id="6" name="Straight Connector 5"/>
          <p:cNvCxnSpPr/>
          <p:nvPr/>
        </p:nvCxnSpPr>
        <p:spPr bwMode="auto">
          <a:xfrm>
            <a:off x="4271194" y="1838111"/>
            <a:ext cx="609350" cy="18132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 Box 31"/>
          <p:cNvSpPr txBox="1">
            <a:spLocks noChangeArrowheads="1"/>
          </p:cNvSpPr>
          <p:nvPr/>
        </p:nvSpPr>
        <p:spPr bwMode="auto">
          <a:xfrm>
            <a:off x="3745517" y="2312445"/>
            <a:ext cx="79349" cy="1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FFFFFF"/>
                </a:solidFill>
                <a:latin typeface="Calibri" panose="020F0502020204030204" pitchFamily="34" charset="0"/>
              </a:rPr>
              <a:t>Q</a:t>
            </a:r>
          </a:p>
        </p:txBody>
      </p:sp>
      <p:sp>
        <p:nvSpPr>
          <p:cNvPr id="8" name="Text Box 31"/>
          <p:cNvSpPr txBox="1">
            <a:spLocks noChangeArrowheads="1"/>
          </p:cNvSpPr>
          <p:nvPr/>
        </p:nvSpPr>
        <p:spPr bwMode="auto">
          <a:xfrm>
            <a:off x="3481174" y="3069356"/>
            <a:ext cx="30777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FADH</a:t>
            </a:r>
            <a:r>
              <a:rPr lang="en-US" sz="900" baseline="-25000">
                <a:solidFill>
                  <a:srgbClr val="000000"/>
                </a:solidFill>
                <a:latin typeface="Calibri" panose="020F0502020204030204" pitchFamily="34" charset="0"/>
              </a:rPr>
              <a:t>2</a:t>
            </a:r>
            <a:endParaRPr lang="en-US" sz="900" baseline="-25000">
              <a:solidFill>
                <a:srgbClr val="000000"/>
              </a:solidFill>
              <a:latin typeface="Symbol Std"/>
              <a:cs typeface="Symbol Std"/>
            </a:endParaRPr>
          </a:p>
        </p:txBody>
      </p:sp>
      <p:sp>
        <p:nvSpPr>
          <p:cNvPr id="9" name="Text Box 31"/>
          <p:cNvSpPr txBox="1">
            <a:spLocks noChangeArrowheads="1"/>
          </p:cNvSpPr>
          <p:nvPr/>
        </p:nvSpPr>
        <p:spPr bwMode="auto">
          <a:xfrm>
            <a:off x="4012205" y="3069356"/>
            <a:ext cx="20518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FAD</a:t>
            </a:r>
            <a:endParaRPr lang="en-US" sz="900" baseline="30000">
              <a:solidFill>
                <a:srgbClr val="000000"/>
              </a:solidFill>
              <a:latin typeface="Symbol Std"/>
              <a:cs typeface="Symbol Std"/>
            </a:endParaRPr>
          </a:p>
        </p:txBody>
      </p:sp>
      <p:sp>
        <p:nvSpPr>
          <p:cNvPr id="10" name="Text Box 31"/>
          <p:cNvSpPr txBox="1">
            <a:spLocks noChangeArrowheads="1"/>
          </p:cNvSpPr>
          <p:nvPr/>
        </p:nvSpPr>
        <p:spPr bwMode="auto">
          <a:xfrm>
            <a:off x="7311378" y="3676056"/>
            <a:ext cx="2513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ATP</a:t>
            </a:r>
            <a:endParaRPr lang="en-US" sz="1200" baseline="30000">
              <a:solidFill>
                <a:srgbClr val="000000"/>
              </a:solidFill>
              <a:latin typeface="Symbol Std"/>
              <a:cs typeface="Symbol Std"/>
            </a:endParaRPr>
          </a:p>
        </p:txBody>
      </p:sp>
      <p:grpSp>
        <p:nvGrpSpPr>
          <p:cNvPr id="9219" name="Group 9218"/>
          <p:cNvGrpSpPr/>
          <p:nvPr/>
        </p:nvGrpSpPr>
        <p:grpSpPr>
          <a:xfrm>
            <a:off x="6215665" y="3722255"/>
            <a:ext cx="457822" cy="144849"/>
            <a:chOff x="6763543" y="4962962"/>
            <a:chExt cx="610428" cy="193130"/>
          </a:xfrm>
        </p:grpSpPr>
        <p:sp>
          <p:nvSpPr>
            <p:cNvPr id="11" name="Text Box 31"/>
            <p:cNvSpPr txBox="1">
              <a:spLocks noChangeArrowheads="1"/>
            </p:cNvSpPr>
            <p:nvPr/>
          </p:nvSpPr>
          <p:spPr bwMode="auto">
            <a:xfrm>
              <a:off x="7288478" y="4962962"/>
              <a:ext cx="85493" cy="1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a:t>
              </a:r>
              <a:endParaRPr lang="en-US" sz="900" baseline="30000">
                <a:solidFill>
                  <a:srgbClr val="000000"/>
                </a:solidFill>
                <a:latin typeface="Symbol Std"/>
                <a:cs typeface="Symbol Std"/>
              </a:endParaRPr>
            </a:p>
          </p:txBody>
        </p:sp>
        <p:sp>
          <p:nvSpPr>
            <p:cNvPr id="12" name="Text Box 31"/>
            <p:cNvSpPr txBox="1">
              <a:spLocks noChangeArrowheads="1"/>
            </p:cNvSpPr>
            <p:nvPr/>
          </p:nvSpPr>
          <p:spPr bwMode="auto">
            <a:xfrm>
              <a:off x="6763543" y="4971427"/>
              <a:ext cx="514315"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ADP </a:t>
              </a:r>
              <a:r>
                <a:rPr lang="en-US" sz="900">
                  <a:solidFill>
                    <a:srgbClr val="000000"/>
                  </a:solidFill>
                  <a:latin typeface="Symbol Std"/>
                  <a:cs typeface="Symbol Std"/>
                </a:rPr>
                <a:t>+</a:t>
              </a:r>
              <a:endParaRPr lang="en-US" sz="900" baseline="30000">
                <a:solidFill>
                  <a:srgbClr val="000000"/>
                </a:solidFill>
                <a:latin typeface="Symbol Std"/>
                <a:cs typeface="Symbol Std"/>
              </a:endParaRPr>
            </a:p>
          </p:txBody>
        </p:sp>
      </p:grpSp>
      <p:sp>
        <p:nvSpPr>
          <p:cNvPr id="17" name="Text Box 31"/>
          <p:cNvSpPr txBox="1">
            <a:spLocks noChangeArrowheads="1"/>
          </p:cNvSpPr>
          <p:nvPr/>
        </p:nvSpPr>
        <p:spPr bwMode="auto">
          <a:xfrm>
            <a:off x="5643621" y="3715913"/>
            <a:ext cx="25367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H</a:t>
            </a:r>
            <a:r>
              <a:rPr lang="en-US" sz="1200" baseline="-25000">
                <a:solidFill>
                  <a:srgbClr val="000000"/>
                </a:solidFill>
                <a:latin typeface="Calibri" panose="020F0502020204030204" pitchFamily="34" charset="0"/>
              </a:rPr>
              <a:t>2</a:t>
            </a:r>
            <a:r>
              <a:rPr lang="en-US" sz="1200">
                <a:solidFill>
                  <a:srgbClr val="000000"/>
                </a:solidFill>
                <a:latin typeface="Calibri" panose="020F0502020204030204" pitchFamily="34" charset="0"/>
              </a:rPr>
              <a:t>O</a:t>
            </a:r>
            <a:endParaRPr lang="en-US" sz="1200" baseline="30000">
              <a:solidFill>
                <a:srgbClr val="000000"/>
              </a:solidFill>
              <a:latin typeface="Symbol Std"/>
              <a:cs typeface="Symbol Std"/>
            </a:endParaRPr>
          </a:p>
        </p:txBody>
      </p:sp>
      <p:cxnSp>
        <p:nvCxnSpPr>
          <p:cNvPr id="18" name="Straight Connector 17"/>
          <p:cNvCxnSpPr/>
          <p:nvPr/>
        </p:nvCxnSpPr>
        <p:spPr bwMode="auto">
          <a:xfrm flipH="1">
            <a:off x="3864544" y="1892085"/>
            <a:ext cx="60575" cy="40040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p:cNvCxnSpPr/>
          <p:nvPr/>
        </p:nvCxnSpPr>
        <p:spPr bwMode="auto">
          <a:xfrm>
            <a:off x="2858318" y="1930185"/>
            <a:ext cx="215651" cy="31467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p:cNvCxnSpPr/>
          <p:nvPr/>
        </p:nvCxnSpPr>
        <p:spPr bwMode="auto">
          <a:xfrm flipV="1">
            <a:off x="2518517" y="2901025"/>
            <a:ext cx="303353" cy="19498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bwMode="auto">
          <a:xfrm flipV="1">
            <a:off x="7141144" y="2101635"/>
            <a:ext cx="146875" cy="24800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Left Brace 24"/>
          <p:cNvSpPr/>
          <p:nvPr/>
        </p:nvSpPr>
        <p:spPr bwMode="auto">
          <a:xfrm rot="16200000">
            <a:off x="6980807" y="3638242"/>
            <a:ext cx="105915" cy="964057"/>
          </a:xfrm>
          <a:prstGeom prst="leftBrace">
            <a:avLst>
              <a:gd name="adj1" fmla="val 43761"/>
              <a:gd name="adj2" fmla="val 50000"/>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29" name="Left Brace 28"/>
          <p:cNvSpPr/>
          <p:nvPr/>
        </p:nvSpPr>
        <p:spPr bwMode="auto">
          <a:xfrm rot="16200000">
            <a:off x="4278314" y="2393070"/>
            <a:ext cx="105915" cy="3460751"/>
          </a:xfrm>
          <a:prstGeom prst="leftBrace">
            <a:avLst>
              <a:gd name="adj1" fmla="val 43761"/>
              <a:gd name="adj2" fmla="val 50000"/>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30" name="Left Brace 29"/>
          <p:cNvSpPr/>
          <p:nvPr/>
        </p:nvSpPr>
        <p:spPr bwMode="auto">
          <a:xfrm rot="16200000">
            <a:off x="4999610" y="1986096"/>
            <a:ext cx="133349" cy="4899025"/>
          </a:xfrm>
          <a:prstGeom prst="leftBrace">
            <a:avLst>
              <a:gd name="adj1" fmla="val 43761"/>
              <a:gd name="adj2" fmla="val 50843"/>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31" name="Left Brace 30"/>
          <p:cNvSpPr/>
          <p:nvPr/>
        </p:nvSpPr>
        <p:spPr bwMode="auto">
          <a:xfrm>
            <a:off x="2024633" y="3066743"/>
            <a:ext cx="112773" cy="1279967"/>
          </a:xfrm>
          <a:prstGeom prst="leftBrace">
            <a:avLst>
              <a:gd name="adj1" fmla="val 43761"/>
              <a:gd name="adj2" fmla="val 50000"/>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32" name="Left Brace 31"/>
          <p:cNvSpPr/>
          <p:nvPr/>
        </p:nvSpPr>
        <p:spPr bwMode="auto">
          <a:xfrm>
            <a:off x="2024633" y="2539693"/>
            <a:ext cx="112773" cy="511617"/>
          </a:xfrm>
          <a:prstGeom prst="leftBrace">
            <a:avLst>
              <a:gd name="adj1" fmla="val 43761"/>
              <a:gd name="adj2" fmla="val 50000"/>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33" name="Left Brace 32"/>
          <p:cNvSpPr/>
          <p:nvPr/>
        </p:nvSpPr>
        <p:spPr bwMode="auto">
          <a:xfrm>
            <a:off x="2024633" y="1434794"/>
            <a:ext cx="112773" cy="1070417"/>
          </a:xfrm>
          <a:prstGeom prst="leftBrace">
            <a:avLst>
              <a:gd name="adj1" fmla="val 43761"/>
              <a:gd name="adj2" fmla="val 50000"/>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34" name="Text Box 31"/>
          <p:cNvSpPr txBox="1">
            <a:spLocks noChangeArrowheads="1"/>
          </p:cNvSpPr>
          <p:nvPr/>
        </p:nvSpPr>
        <p:spPr bwMode="auto">
          <a:xfrm>
            <a:off x="5818147" y="3263892"/>
            <a:ext cx="222417" cy="1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½ O</a:t>
            </a:r>
            <a:r>
              <a:rPr lang="en-US" sz="900" baseline="-25000">
                <a:solidFill>
                  <a:srgbClr val="000000"/>
                </a:solidFill>
                <a:latin typeface="Calibri" panose="020F0502020204030204" pitchFamily="34" charset="0"/>
              </a:rPr>
              <a:t>2</a:t>
            </a:r>
            <a:endParaRPr lang="en-US" sz="900" baseline="30000">
              <a:solidFill>
                <a:srgbClr val="000000"/>
              </a:solidFill>
              <a:latin typeface="Symbol Std"/>
              <a:cs typeface="Symbol Std"/>
            </a:endParaRPr>
          </a:p>
        </p:txBody>
      </p:sp>
      <p:sp>
        <p:nvSpPr>
          <p:cNvPr id="35" name="Text Box 31"/>
          <p:cNvSpPr txBox="1">
            <a:spLocks noChangeArrowheads="1"/>
          </p:cNvSpPr>
          <p:nvPr/>
        </p:nvSpPr>
        <p:spPr bwMode="auto">
          <a:xfrm>
            <a:off x="3548657" y="1696573"/>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H</a:t>
            </a:r>
            <a:r>
              <a:rPr lang="en-US" sz="900" baseline="30000">
                <a:solidFill>
                  <a:srgbClr val="000000"/>
                </a:solidFill>
                <a:latin typeface="Symbol Std"/>
                <a:cs typeface="Symbol Std"/>
              </a:rPr>
              <a:t>+</a:t>
            </a:r>
          </a:p>
        </p:txBody>
      </p:sp>
      <p:sp>
        <p:nvSpPr>
          <p:cNvPr id="36" name="Text Box 31"/>
          <p:cNvSpPr txBox="1">
            <a:spLocks noChangeArrowheads="1"/>
          </p:cNvSpPr>
          <p:nvPr/>
        </p:nvSpPr>
        <p:spPr bwMode="auto">
          <a:xfrm>
            <a:off x="4369569" y="3416506"/>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H</a:t>
            </a:r>
            <a:r>
              <a:rPr lang="en-US" sz="900" baseline="30000">
                <a:solidFill>
                  <a:srgbClr val="000000"/>
                </a:solidFill>
                <a:latin typeface="Symbol Std"/>
                <a:cs typeface="Symbol Std"/>
              </a:rPr>
              <a:t>+</a:t>
            </a:r>
          </a:p>
        </p:txBody>
      </p:sp>
      <p:sp>
        <p:nvSpPr>
          <p:cNvPr id="37" name="Text Box 31"/>
          <p:cNvSpPr txBox="1">
            <a:spLocks noChangeArrowheads="1"/>
          </p:cNvSpPr>
          <p:nvPr/>
        </p:nvSpPr>
        <p:spPr bwMode="auto">
          <a:xfrm>
            <a:off x="4831358" y="1626722"/>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H</a:t>
            </a:r>
            <a:r>
              <a:rPr lang="en-US" sz="900" baseline="30000">
                <a:solidFill>
                  <a:srgbClr val="000000"/>
                </a:solidFill>
                <a:latin typeface="Symbol Std"/>
                <a:cs typeface="Symbol Std"/>
              </a:rPr>
              <a:t>+</a:t>
            </a:r>
          </a:p>
        </p:txBody>
      </p:sp>
      <p:sp>
        <p:nvSpPr>
          <p:cNvPr id="38" name="Text Box 31"/>
          <p:cNvSpPr txBox="1">
            <a:spLocks noChangeArrowheads="1"/>
          </p:cNvSpPr>
          <p:nvPr/>
        </p:nvSpPr>
        <p:spPr bwMode="auto">
          <a:xfrm>
            <a:off x="5256807" y="1785472"/>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H</a:t>
            </a:r>
            <a:r>
              <a:rPr lang="en-US" sz="900" baseline="30000">
                <a:solidFill>
                  <a:srgbClr val="000000"/>
                </a:solidFill>
                <a:latin typeface="Symbol Std"/>
                <a:cs typeface="Symbol Std"/>
              </a:rPr>
              <a:t>+</a:t>
            </a:r>
          </a:p>
        </p:txBody>
      </p:sp>
      <p:sp>
        <p:nvSpPr>
          <p:cNvPr id="39" name="Text Box 31"/>
          <p:cNvSpPr txBox="1">
            <a:spLocks noChangeArrowheads="1"/>
          </p:cNvSpPr>
          <p:nvPr/>
        </p:nvSpPr>
        <p:spPr bwMode="auto">
          <a:xfrm>
            <a:off x="5608841" y="3278006"/>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H</a:t>
            </a:r>
            <a:r>
              <a:rPr lang="en-US" sz="900" baseline="30000">
                <a:solidFill>
                  <a:srgbClr val="000000"/>
                </a:solidFill>
                <a:latin typeface="Symbol Std"/>
                <a:cs typeface="Symbol Std"/>
              </a:rPr>
              <a:t>+</a:t>
            </a:r>
          </a:p>
        </p:txBody>
      </p:sp>
      <p:sp>
        <p:nvSpPr>
          <p:cNvPr id="40" name="Text Box 31"/>
          <p:cNvSpPr txBox="1">
            <a:spLocks noChangeArrowheads="1"/>
          </p:cNvSpPr>
          <p:nvPr/>
        </p:nvSpPr>
        <p:spPr bwMode="auto">
          <a:xfrm>
            <a:off x="6349007" y="1709272"/>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H</a:t>
            </a:r>
            <a:r>
              <a:rPr lang="en-US" sz="900" baseline="30000">
                <a:solidFill>
                  <a:srgbClr val="000000"/>
                </a:solidFill>
                <a:latin typeface="Symbol Std"/>
                <a:cs typeface="Symbol Std"/>
              </a:rPr>
              <a:t>+</a:t>
            </a:r>
          </a:p>
        </p:txBody>
      </p:sp>
      <p:sp>
        <p:nvSpPr>
          <p:cNvPr id="41" name="Text Box 31"/>
          <p:cNvSpPr txBox="1">
            <a:spLocks noChangeArrowheads="1"/>
          </p:cNvSpPr>
          <p:nvPr/>
        </p:nvSpPr>
        <p:spPr bwMode="auto">
          <a:xfrm>
            <a:off x="6926858" y="1861672"/>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H</a:t>
            </a:r>
            <a:r>
              <a:rPr lang="en-US" sz="900" baseline="30000">
                <a:solidFill>
                  <a:srgbClr val="000000"/>
                </a:solidFill>
                <a:latin typeface="Symbol Std"/>
                <a:cs typeface="Symbol Std"/>
              </a:rPr>
              <a:t>+</a:t>
            </a:r>
          </a:p>
        </p:txBody>
      </p:sp>
      <p:sp>
        <p:nvSpPr>
          <p:cNvPr id="42" name="Text Box 31"/>
          <p:cNvSpPr txBox="1">
            <a:spLocks noChangeArrowheads="1"/>
          </p:cNvSpPr>
          <p:nvPr/>
        </p:nvSpPr>
        <p:spPr bwMode="auto">
          <a:xfrm>
            <a:off x="7193558" y="1442573"/>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H</a:t>
            </a:r>
            <a:r>
              <a:rPr lang="en-US" sz="900" baseline="30000">
                <a:solidFill>
                  <a:srgbClr val="000000"/>
                </a:solidFill>
                <a:latin typeface="Symbol Std"/>
                <a:cs typeface="Symbol Std"/>
              </a:rPr>
              <a:t>+</a:t>
            </a:r>
          </a:p>
        </p:txBody>
      </p:sp>
      <p:sp>
        <p:nvSpPr>
          <p:cNvPr id="43" name="Text Box 31"/>
          <p:cNvSpPr txBox="1">
            <a:spLocks noChangeArrowheads="1"/>
          </p:cNvSpPr>
          <p:nvPr/>
        </p:nvSpPr>
        <p:spPr bwMode="auto">
          <a:xfrm>
            <a:off x="5057234" y="3425659"/>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H</a:t>
            </a:r>
            <a:r>
              <a:rPr lang="en-US" sz="900" baseline="30000">
                <a:solidFill>
                  <a:srgbClr val="000000"/>
                </a:solidFill>
                <a:latin typeface="Symbol Std"/>
                <a:cs typeface="Symbol Std"/>
              </a:rPr>
              <a:t>+</a:t>
            </a:r>
          </a:p>
        </p:txBody>
      </p:sp>
      <p:sp>
        <p:nvSpPr>
          <p:cNvPr id="46" name="Text Box 31"/>
          <p:cNvSpPr txBox="1">
            <a:spLocks noChangeArrowheads="1"/>
          </p:cNvSpPr>
          <p:nvPr/>
        </p:nvSpPr>
        <p:spPr bwMode="auto">
          <a:xfrm>
            <a:off x="4850416" y="2039395"/>
            <a:ext cx="25247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err="1">
                <a:solidFill>
                  <a:srgbClr val="FFFFFF"/>
                </a:solidFill>
                <a:latin typeface="Calibri" panose="020F0502020204030204" pitchFamily="34" charset="0"/>
              </a:rPr>
              <a:t>Cyt</a:t>
            </a:r>
            <a:r>
              <a:rPr lang="en-US" sz="900">
                <a:solidFill>
                  <a:srgbClr val="FFFFFF"/>
                </a:solidFill>
                <a:latin typeface="Calibri" panose="020F0502020204030204" pitchFamily="34" charset="0"/>
              </a:rPr>
              <a:t> </a:t>
            </a:r>
            <a:r>
              <a:rPr lang="en-US" sz="900" i="1">
                <a:solidFill>
                  <a:srgbClr val="FFFFFF"/>
                </a:solidFill>
                <a:latin typeface="Calibri" panose="020F0502020204030204" pitchFamily="34" charset="0"/>
              </a:rPr>
              <a:t>c</a:t>
            </a:r>
          </a:p>
        </p:txBody>
      </p:sp>
      <p:grpSp>
        <p:nvGrpSpPr>
          <p:cNvPr id="9218" name="Group 9217"/>
          <p:cNvGrpSpPr/>
          <p:nvPr/>
        </p:nvGrpSpPr>
        <p:grpSpPr>
          <a:xfrm>
            <a:off x="6061646" y="3240509"/>
            <a:ext cx="356869" cy="142445"/>
            <a:chOff x="6611144" y="4395696"/>
            <a:chExt cx="409686" cy="152906"/>
          </a:xfrm>
        </p:grpSpPr>
        <p:sp>
          <p:nvSpPr>
            <p:cNvPr id="44" name="Text Box 31"/>
            <p:cNvSpPr txBox="1">
              <a:spLocks noChangeArrowheads="1"/>
            </p:cNvSpPr>
            <p:nvPr/>
          </p:nvSpPr>
          <p:spPr bwMode="auto">
            <a:xfrm>
              <a:off x="6873610" y="4395696"/>
              <a:ext cx="147220" cy="14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H</a:t>
              </a:r>
              <a:r>
                <a:rPr lang="en-US" sz="900" baseline="30000">
                  <a:solidFill>
                    <a:srgbClr val="000000"/>
                  </a:solidFill>
                  <a:latin typeface="Symbol Std"/>
                  <a:cs typeface="Symbol Std"/>
                </a:rPr>
                <a:t>+</a:t>
              </a:r>
            </a:p>
          </p:txBody>
        </p:sp>
        <p:sp>
          <p:nvSpPr>
            <p:cNvPr id="52" name="Text Box 31"/>
            <p:cNvSpPr txBox="1">
              <a:spLocks noChangeArrowheads="1"/>
            </p:cNvSpPr>
            <p:nvPr/>
          </p:nvSpPr>
          <p:spPr bwMode="auto">
            <a:xfrm>
              <a:off x="6611144" y="4399932"/>
              <a:ext cx="174486" cy="14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Symbol Std"/>
                  <a:cs typeface="Symbol Std"/>
                </a:rPr>
                <a:t>+</a:t>
              </a:r>
              <a:r>
                <a:rPr lang="en-US" sz="900">
                  <a:solidFill>
                    <a:srgbClr val="000000"/>
                  </a:solidFill>
                  <a:latin typeface="Calibri" panose="020F0502020204030204" pitchFamily="34" charset="0"/>
                </a:rPr>
                <a:t> 2</a:t>
              </a:r>
              <a:endParaRPr lang="en-US" sz="900">
                <a:solidFill>
                  <a:srgbClr val="000000"/>
                </a:solidFill>
                <a:latin typeface="Symbol Std"/>
                <a:cs typeface="Symbol Std"/>
              </a:endParaRPr>
            </a:p>
          </p:txBody>
        </p:sp>
      </p:grpSp>
      <p:sp>
        <p:nvSpPr>
          <p:cNvPr id="53" name="Text Box 31"/>
          <p:cNvSpPr txBox="1">
            <a:spLocks noChangeArrowheads="1"/>
          </p:cNvSpPr>
          <p:nvPr/>
        </p:nvSpPr>
        <p:spPr bwMode="auto">
          <a:xfrm>
            <a:off x="3510566" y="2750595"/>
            <a:ext cx="62517" cy="1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FFFFFF"/>
                </a:solidFill>
                <a:latin typeface="Calibri" panose="020F0502020204030204" pitchFamily="34" charset="0"/>
                <a:cs typeface="Times New Roman"/>
              </a:rPr>
              <a:t>II</a:t>
            </a:r>
          </a:p>
        </p:txBody>
      </p:sp>
      <p:sp>
        <p:nvSpPr>
          <p:cNvPr id="54" name="Text Box 31"/>
          <p:cNvSpPr txBox="1">
            <a:spLocks noChangeArrowheads="1"/>
          </p:cNvSpPr>
          <p:nvPr/>
        </p:nvSpPr>
        <p:spPr bwMode="auto">
          <a:xfrm>
            <a:off x="4253516" y="2134645"/>
            <a:ext cx="93776" cy="1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cs typeface="Times New Roman"/>
              </a:rPr>
              <a:t>III</a:t>
            </a:r>
          </a:p>
        </p:txBody>
      </p:sp>
      <p:sp>
        <p:nvSpPr>
          <p:cNvPr id="55" name="Text Box 31"/>
          <p:cNvSpPr txBox="1">
            <a:spLocks noChangeArrowheads="1"/>
          </p:cNvSpPr>
          <p:nvPr/>
        </p:nvSpPr>
        <p:spPr bwMode="auto">
          <a:xfrm>
            <a:off x="2996215" y="2318794"/>
            <a:ext cx="31259" cy="1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cs typeface="Times New Roman"/>
              </a:rPr>
              <a:t>I</a:t>
            </a:r>
          </a:p>
        </p:txBody>
      </p:sp>
      <p:sp>
        <p:nvSpPr>
          <p:cNvPr id="56" name="Text Box 31"/>
          <p:cNvSpPr txBox="1">
            <a:spLocks noChangeArrowheads="1"/>
          </p:cNvSpPr>
          <p:nvPr/>
        </p:nvSpPr>
        <p:spPr bwMode="auto">
          <a:xfrm>
            <a:off x="7103841" y="1785397"/>
            <a:ext cx="5203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100">
                <a:solidFill>
                  <a:srgbClr val="FF0000"/>
                </a:solidFill>
                <a:latin typeface="Calibri" panose="020F0502020204030204" pitchFamily="34" charset="0"/>
              </a:rPr>
              <a:t>ATP</a:t>
            </a:r>
            <a:br>
              <a:rPr lang="en-US" sz="1100">
                <a:solidFill>
                  <a:srgbClr val="FF0000"/>
                </a:solidFill>
                <a:latin typeface="Calibri" panose="020F0502020204030204" pitchFamily="34" charset="0"/>
              </a:rPr>
            </a:br>
            <a:r>
              <a:rPr lang="en-US" sz="1100">
                <a:solidFill>
                  <a:srgbClr val="FF0000"/>
                </a:solidFill>
                <a:latin typeface="Calibri" panose="020F0502020204030204" pitchFamily="34" charset="0"/>
              </a:rPr>
              <a:t>synthase</a:t>
            </a:r>
          </a:p>
        </p:txBody>
      </p:sp>
      <p:sp>
        <p:nvSpPr>
          <p:cNvPr id="57" name="Text Box 31"/>
          <p:cNvSpPr txBox="1">
            <a:spLocks noChangeArrowheads="1"/>
          </p:cNvSpPr>
          <p:nvPr/>
        </p:nvSpPr>
        <p:spPr bwMode="auto">
          <a:xfrm>
            <a:off x="2215166" y="1448846"/>
            <a:ext cx="64120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Protein</a:t>
            </a:r>
          </a:p>
          <a:p>
            <a:pPr eaLnBrk="0" hangingPunct="0"/>
            <a:r>
              <a:rPr lang="en-US" sz="1100">
                <a:solidFill>
                  <a:srgbClr val="000000"/>
                </a:solidFill>
                <a:latin typeface="Calibri" panose="020F0502020204030204" pitchFamily="34" charset="0"/>
              </a:rPr>
              <a:t>complex</a:t>
            </a:r>
            <a:br>
              <a:rPr lang="en-US" sz="1100">
                <a:solidFill>
                  <a:srgbClr val="000000"/>
                </a:solidFill>
                <a:latin typeface="Calibri" panose="020F0502020204030204" pitchFamily="34" charset="0"/>
              </a:rPr>
            </a:br>
            <a:r>
              <a:rPr lang="en-US" sz="1100">
                <a:solidFill>
                  <a:srgbClr val="000000"/>
                </a:solidFill>
                <a:latin typeface="Calibri" panose="020F0502020204030204" pitchFamily="34" charset="0"/>
              </a:rPr>
              <a:t>of electron</a:t>
            </a:r>
            <a:br>
              <a:rPr lang="en-US" sz="1100">
                <a:solidFill>
                  <a:srgbClr val="000000"/>
                </a:solidFill>
                <a:latin typeface="Calibri" panose="020F0502020204030204" pitchFamily="34" charset="0"/>
              </a:rPr>
            </a:br>
            <a:r>
              <a:rPr lang="en-US" sz="1100">
                <a:solidFill>
                  <a:srgbClr val="000000"/>
                </a:solidFill>
                <a:latin typeface="Calibri" panose="020F0502020204030204" pitchFamily="34" charset="0"/>
              </a:rPr>
              <a:t>carriers</a:t>
            </a:r>
          </a:p>
        </p:txBody>
      </p:sp>
      <p:sp>
        <p:nvSpPr>
          <p:cNvPr id="58" name="Text Box 31"/>
          <p:cNvSpPr txBox="1">
            <a:spLocks noChangeArrowheads="1"/>
          </p:cNvSpPr>
          <p:nvPr/>
        </p:nvSpPr>
        <p:spPr bwMode="auto">
          <a:xfrm>
            <a:off x="3764566" y="1417097"/>
            <a:ext cx="48731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Mobile</a:t>
            </a:r>
            <a:br>
              <a:rPr lang="en-US" sz="1100">
                <a:solidFill>
                  <a:srgbClr val="000000"/>
                </a:solidFill>
                <a:latin typeface="Calibri" panose="020F0502020204030204" pitchFamily="34" charset="0"/>
              </a:rPr>
            </a:br>
            <a:r>
              <a:rPr lang="en-US" sz="1100">
                <a:solidFill>
                  <a:srgbClr val="000000"/>
                </a:solidFill>
                <a:latin typeface="Calibri" panose="020F0502020204030204" pitchFamily="34" charset="0"/>
              </a:rPr>
              <a:t>electron</a:t>
            </a:r>
            <a:br>
              <a:rPr lang="en-US" sz="1100">
                <a:solidFill>
                  <a:srgbClr val="000000"/>
                </a:solidFill>
                <a:latin typeface="Calibri" panose="020F0502020204030204" pitchFamily="34" charset="0"/>
              </a:rPr>
            </a:br>
            <a:r>
              <a:rPr lang="en-US" sz="1100">
                <a:solidFill>
                  <a:srgbClr val="000000"/>
                </a:solidFill>
                <a:latin typeface="Calibri" panose="020F0502020204030204" pitchFamily="34" charset="0"/>
              </a:rPr>
              <a:t>carriers</a:t>
            </a:r>
          </a:p>
        </p:txBody>
      </p:sp>
      <p:sp>
        <p:nvSpPr>
          <p:cNvPr id="59" name="Text Box 31"/>
          <p:cNvSpPr txBox="1">
            <a:spLocks noChangeArrowheads="1"/>
          </p:cNvSpPr>
          <p:nvPr/>
        </p:nvSpPr>
        <p:spPr bwMode="auto">
          <a:xfrm>
            <a:off x="1383316" y="1728247"/>
            <a:ext cx="62837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err="1">
                <a:solidFill>
                  <a:srgbClr val="000000"/>
                </a:solidFill>
                <a:latin typeface="Calibri" panose="020F0502020204030204" pitchFamily="34" charset="0"/>
              </a:rPr>
              <a:t>Intermem</a:t>
            </a:r>
            <a:r>
              <a:rPr lang="en-US" sz="1100">
                <a:solidFill>
                  <a:srgbClr val="000000"/>
                </a:solidFill>
                <a:latin typeface="Calibri" panose="020F0502020204030204" pitchFamily="34" charset="0"/>
              </a:rPr>
              <a:t>-</a:t>
            </a:r>
            <a:br>
              <a:rPr lang="en-US" sz="1100">
                <a:solidFill>
                  <a:srgbClr val="000000"/>
                </a:solidFill>
                <a:latin typeface="Calibri" panose="020F0502020204030204" pitchFamily="34" charset="0"/>
              </a:rPr>
            </a:br>
            <a:r>
              <a:rPr lang="en-US" sz="1100" err="1">
                <a:solidFill>
                  <a:srgbClr val="000000"/>
                </a:solidFill>
                <a:latin typeface="Calibri" panose="020F0502020204030204" pitchFamily="34" charset="0"/>
              </a:rPr>
              <a:t>brane</a:t>
            </a:r>
            <a:r>
              <a:rPr lang="en-US" sz="1100">
                <a:solidFill>
                  <a:srgbClr val="000000"/>
                </a:solidFill>
                <a:latin typeface="Calibri" panose="020F0502020204030204" pitchFamily="34" charset="0"/>
              </a:rPr>
              <a:t/>
            </a:r>
            <a:br>
              <a:rPr lang="en-US" sz="1100">
                <a:solidFill>
                  <a:srgbClr val="000000"/>
                </a:solidFill>
                <a:latin typeface="Calibri" panose="020F0502020204030204" pitchFamily="34" charset="0"/>
              </a:rPr>
            </a:br>
            <a:r>
              <a:rPr lang="en-US" sz="1100">
                <a:solidFill>
                  <a:srgbClr val="000000"/>
                </a:solidFill>
                <a:latin typeface="Calibri" panose="020F0502020204030204" pitchFamily="34" charset="0"/>
              </a:rPr>
              <a:t>space</a:t>
            </a:r>
          </a:p>
        </p:txBody>
      </p:sp>
      <p:sp>
        <p:nvSpPr>
          <p:cNvPr id="60" name="Text Box 31"/>
          <p:cNvSpPr txBox="1">
            <a:spLocks noChangeArrowheads="1"/>
          </p:cNvSpPr>
          <p:nvPr/>
        </p:nvSpPr>
        <p:spPr bwMode="auto">
          <a:xfrm>
            <a:off x="1370617" y="2528348"/>
            <a:ext cx="65937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Inner </a:t>
            </a:r>
            <a:r>
              <a:rPr lang="en-US" sz="1100" err="1">
                <a:solidFill>
                  <a:srgbClr val="000000"/>
                </a:solidFill>
                <a:latin typeface="Calibri" panose="020F0502020204030204" pitchFamily="34" charset="0"/>
              </a:rPr>
              <a:t>mito</a:t>
            </a:r>
            <a:r>
              <a:rPr lang="en-US" sz="1100">
                <a:solidFill>
                  <a:srgbClr val="000000"/>
                </a:solidFill>
                <a:latin typeface="Calibri" panose="020F0502020204030204" pitchFamily="34" charset="0"/>
              </a:rPr>
              <a:t>-</a:t>
            </a:r>
            <a:br>
              <a:rPr lang="en-US" sz="1100">
                <a:solidFill>
                  <a:srgbClr val="000000"/>
                </a:solidFill>
                <a:latin typeface="Calibri" panose="020F0502020204030204" pitchFamily="34" charset="0"/>
              </a:rPr>
            </a:br>
            <a:r>
              <a:rPr lang="en-US" sz="1100" err="1">
                <a:solidFill>
                  <a:srgbClr val="000000"/>
                </a:solidFill>
                <a:latin typeface="Calibri" panose="020F0502020204030204" pitchFamily="34" charset="0"/>
              </a:rPr>
              <a:t>chondrial</a:t>
            </a:r>
            <a:r>
              <a:rPr lang="en-US" sz="1100">
                <a:solidFill>
                  <a:srgbClr val="000000"/>
                </a:solidFill>
                <a:latin typeface="Calibri" panose="020F0502020204030204" pitchFamily="34" charset="0"/>
              </a:rPr>
              <a:t/>
            </a:r>
            <a:br>
              <a:rPr lang="en-US" sz="1100">
                <a:solidFill>
                  <a:srgbClr val="000000"/>
                </a:solidFill>
                <a:latin typeface="Calibri" panose="020F0502020204030204" pitchFamily="34" charset="0"/>
              </a:rPr>
            </a:br>
            <a:r>
              <a:rPr lang="en-US" sz="1100">
                <a:solidFill>
                  <a:srgbClr val="000000"/>
                </a:solidFill>
                <a:latin typeface="Calibri" panose="020F0502020204030204" pitchFamily="34" charset="0"/>
              </a:rPr>
              <a:t>membrane</a:t>
            </a:r>
          </a:p>
        </p:txBody>
      </p:sp>
      <p:sp>
        <p:nvSpPr>
          <p:cNvPr id="61" name="Text Box 31"/>
          <p:cNvSpPr txBox="1">
            <a:spLocks noChangeArrowheads="1"/>
          </p:cNvSpPr>
          <p:nvPr/>
        </p:nvSpPr>
        <p:spPr bwMode="auto">
          <a:xfrm>
            <a:off x="1376965" y="3461797"/>
            <a:ext cx="55143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Mito-</a:t>
            </a:r>
            <a:br>
              <a:rPr lang="en-US" sz="1100">
                <a:solidFill>
                  <a:srgbClr val="000000"/>
                </a:solidFill>
                <a:latin typeface="Calibri" panose="020F0502020204030204" pitchFamily="34" charset="0"/>
              </a:rPr>
            </a:br>
            <a:r>
              <a:rPr lang="en-US" sz="1100" err="1">
                <a:solidFill>
                  <a:srgbClr val="000000"/>
                </a:solidFill>
                <a:latin typeface="Calibri" panose="020F0502020204030204" pitchFamily="34" charset="0"/>
              </a:rPr>
              <a:t>chondrial</a:t>
            </a:r>
            <a:r>
              <a:rPr lang="en-US" sz="1100">
                <a:solidFill>
                  <a:srgbClr val="000000"/>
                </a:solidFill>
                <a:latin typeface="Calibri" panose="020F0502020204030204" pitchFamily="34" charset="0"/>
              </a:rPr>
              <a:t/>
            </a:r>
            <a:br>
              <a:rPr lang="en-US" sz="1100">
                <a:solidFill>
                  <a:srgbClr val="000000"/>
                </a:solidFill>
                <a:latin typeface="Calibri" panose="020F0502020204030204" pitchFamily="34" charset="0"/>
              </a:rPr>
            </a:br>
            <a:r>
              <a:rPr lang="en-US" sz="1100">
                <a:solidFill>
                  <a:srgbClr val="000000"/>
                </a:solidFill>
                <a:latin typeface="Calibri" panose="020F0502020204030204" pitchFamily="34" charset="0"/>
              </a:rPr>
              <a:t>matrix</a:t>
            </a:r>
          </a:p>
        </p:txBody>
      </p:sp>
      <p:sp>
        <p:nvSpPr>
          <p:cNvPr id="62" name="Text Box 31"/>
          <p:cNvSpPr txBox="1">
            <a:spLocks noChangeArrowheads="1"/>
          </p:cNvSpPr>
          <p:nvPr/>
        </p:nvSpPr>
        <p:spPr bwMode="auto">
          <a:xfrm>
            <a:off x="2175880" y="3042697"/>
            <a:ext cx="4873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Electron</a:t>
            </a:r>
            <a:br>
              <a:rPr lang="en-US" sz="1100">
                <a:solidFill>
                  <a:srgbClr val="000000"/>
                </a:solidFill>
                <a:latin typeface="Calibri" panose="020F0502020204030204" pitchFamily="34" charset="0"/>
              </a:rPr>
            </a:br>
            <a:r>
              <a:rPr lang="en-US" sz="1100">
                <a:solidFill>
                  <a:srgbClr val="000000"/>
                </a:solidFill>
                <a:latin typeface="Calibri" panose="020F0502020204030204" pitchFamily="34" charset="0"/>
              </a:rPr>
              <a:t>flow</a:t>
            </a:r>
          </a:p>
        </p:txBody>
      </p:sp>
      <p:sp>
        <p:nvSpPr>
          <p:cNvPr id="63" name="Text Box 31"/>
          <p:cNvSpPr txBox="1">
            <a:spLocks noChangeArrowheads="1"/>
          </p:cNvSpPr>
          <p:nvPr/>
        </p:nvSpPr>
        <p:spPr bwMode="auto">
          <a:xfrm>
            <a:off x="3555014" y="4134897"/>
            <a:ext cx="14503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Electron Transport Chain</a:t>
            </a:r>
          </a:p>
        </p:txBody>
      </p:sp>
      <p:sp>
        <p:nvSpPr>
          <p:cNvPr id="64" name="Text Box 31"/>
          <p:cNvSpPr txBox="1">
            <a:spLocks noChangeArrowheads="1"/>
          </p:cNvSpPr>
          <p:nvPr/>
        </p:nvSpPr>
        <p:spPr bwMode="auto">
          <a:xfrm>
            <a:off x="4259865" y="4458746"/>
            <a:ext cx="156453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Oxidative Phosphorylation</a:t>
            </a:r>
          </a:p>
        </p:txBody>
      </p:sp>
      <p:sp>
        <p:nvSpPr>
          <p:cNvPr id="65" name="Text Box 31"/>
          <p:cNvSpPr txBox="1">
            <a:spLocks noChangeArrowheads="1"/>
          </p:cNvSpPr>
          <p:nvPr/>
        </p:nvSpPr>
        <p:spPr bwMode="auto">
          <a:xfrm>
            <a:off x="6571266" y="4134897"/>
            <a:ext cx="84066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a:solidFill>
                  <a:srgbClr val="000000"/>
                </a:solidFill>
                <a:latin typeface="Calibri" panose="020F0502020204030204" pitchFamily="34" charset="0"/>
              </a:rPr>
              <a:t>Chemiosmosis</a:t>
            </a:r>
          </a:p>
        </p:txBody>
      </p:sp>
      <p:sp>
        <p:nvSpPr>
          <p:cNvPr id="66" name="Text Box 31"/>
          <p:cNvSpPr txBox="1">
            <a:spLocks noChangeArrowheads="1"/>
          </p:cNvSpPr>
          <p:nvPr/>
        </p:nvSpPr>
        <p:spPr bwMode="auto">
          <a:xfrm>
            <a:off x="5533041" y="2229895"/>
            <a:ext cx="99788" cy="1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cs typeface="Times New Roman"/>
              </a:rPr>
              <a:t>IV</a:t>
            </a:r>
          </a:p>
        </p:txBody>
      </p:sp>
      <p:sp>
        <p:nvSpPr>
          <p:cNvPr id="68" name="Rectangle 2"/>
          <p:cNvSpPr txBox="1">
            <a:spLocks noChangeArrowheads="1"/>
          </p:cNvSpPr>
          <p:nvPr/>
        </p:nvSpPr>
        <p:spPr>
          <a:xfrm>
            <a:off x="1143001" y="-93369"/>
            <a:ext cx="6900081" cy="646010"/>
          </a:xfrm>
          <a:prstGeom prst="rect">
            <a:avLst/>
          </a:prstGeom>
        </p:spPr>
        <p:txBody>
          <a:bodyPr lIns="68580" tIns="34290" rIns="68580" bIns="34290"/>
          <a:lst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a:lstStyle>
          <a:p>
            <a:r>
              <a:rPr lang="en-US" sz="2100" b="1" kern="0" dirty="0">
                <a:solidFill>
                  <a:srgbClr val="0070C0"/>
                </a:solidFill>
                <a:latin typeface="Calibri" panose="020F0502020204030204" pitchFamily="34" charset="0"/>
              </a:rPr>
              <a:t>Most ATP production occurs by oxidative phosphorylation</a:t>
            </a:r>
          </a:p>
          <a:p>
            <a:r>
              <a:rPr lang="en-US" sz="2100" b="1" kern="0" dirty="0">
                <a:solidFill>
                  <a:srgbClr val="0070C0"/>
                </a:solidFill>
                <a:latin typeface="Calibri" panose="020F0502020204030204" pitchFamily="34" charset="0"/>
              </a:rPr>
              <a:t>(The Electron Transport Chain)</a:t>
            </a:r>
          </a:p>
        </p:txBody>
      </p:sp>
      <p:sp>
        <p:nvSpPr>
          <p:cNvPr id="69" name="Text Box 31"/>
          <p:cNvSpPr txBox="1">
            <a:spLocks noChangeArrowheads="1"/>
          </p:cNvSpPr>
          <p:nvPr/>
        </p:nvSpPr>
        <p:spPr bwMode="auto">
          <a:xfrm>
            <a:off x="2538998" y="3217726"/>
            <a:ext cx="3895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NADH</a:t>
            </a:r>
            <a:endParaRPr lang="en-US" sz="1200" baseline="30000">
              <a:solidFill>
                <a:srgbClr val="000000"/>
              </a:solidFill>
              <a:latin typeface="Symbol Std"/>
              <a:cs typeface="Symbol Std"/>
            </a:endParaRPr>
          </a:p>
        </p:txBody>
      </p:sp>
      <p:sp>
        <p:nvSpPr>
          <p:cNvPr id="70" name="Text Box 31"/>
          <p:cNvSpPr txBox="1">
            <a:spLocks noChangeArrowheads="1"/>
          </p:cNvSpPr>
          <p:nvPr/>
        </p:nvSpPr>
        <p:spPr bwMode="auto">
          <a:xfrm>
            <a:off x="3265427" y="3288086"/>
            <a:ext cx="35907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NAD</a:t>
            </a:r>
            <a:r>
              <a:rPr lang="en-US" sz="1200" baseline="30000">
                <a:solidFill>
                  <a:srgbClr val="000000"/>
                </a:solidFill>
                <a:latin typeface="Symbol Std"/>
                <a:cs typeface="Symbol Std"/>
              </a:rPr>
              <a:t>+</a:t>
            </a:r>
          </a:p>
        </p:txBody>
      </p:sp>
      <p:sp>
        <p:nvSpPr>
          <p:cNvPr id="71" name="Text Box 31"/>
          <p:cNvSpPr txBox="1">
            <a:spLocks noChangeArrowheads="1"/>
          </p:cNvSpPr>
          <p:nvPr/>
        </p:nvSpPr>
        <p:spPr bwMode="auto">
          <a:xfrm>
            <a:off x="3038202" y="3425660"/>
            <a:ext cx="1667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H</a:t>
            </a:r>
            <a:r>
              <a:rPr lang="en-US" sz="1200" baseline="30000">
                <a:solidFill>
                  <a:srgbClr val="000000"/>
                </a:solidFill>
                <a:latin typeface="Symbol Std"/>
                <a:cs typeface="Symbol Std"/>
              </a:rPr>
              <a:t>+</a:t>
            </a:r>
          </a:p>
        </p:txBody>
      </p:sp>
      <p:sp>
        <p:nvSpPr>
          <p:cNvPr id="72" name="Text Box 31"/>
          <p:cNvSpPr txBox="1">
            <a:spLocks noChangeArrowheads="1"/>
          </p:cNvSpPr>
          <p:nvPr/>
        </p:nvSpPr>
        <p:spPr bwMode="auto">
          <a:xfrm>
            <a:off x="3529586" y="3687768"/>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H</a:t>
            </a:r>
            <a:r>
              <a:rPr lang="en-US" sz="900" baseline="30000">
                <a:solidFill>
                  <a:srgbClr val="000000"/>
                </a:solidFill>
                <a:latin typeface="Symbol Std"/>
                <a:cs typeface="Symbol Std"/>
              </a:rPr>
              <a:t>+</a:t>
            </a:r>
          </a:p>
        </p:txBody>
      </p:sp>
      <p:sp>
        <p:nvSpPr>
          <p:cNvPr id="73" name="Text Box 31"/>
          <p:cNvSpPr txBox="1">
            <a:spLocks noChangeArrowheads="1"/>
          </p:cNvSpPr>
          <p:nvPr/>
        </p:nvSpPr>
        <p:spPr bwMode="auto">
          <a:xfrm>
            <a:off x="4109180" y="3759424"/>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H</a:t>
            </a:r>
            <a:r>
              <a:rPr lang="en-US" sz="900" baseline="30000">
                <a:solidFill>
                  <a:srgbClr val="000000"/>
                </a:solidFill>
                <a:latin typeface="Symbol Std"/>
                <a:cs typeface="Symbol Std"/>
              </a:rPr>
              <a:t>+</a:t>
            </a:r>
          </a:p>
        </p:txBody>
      </p:sp>
      <p:sp>
        <p:nvSpPr>
          <p:cNvPr id="74" name="Text Box 31"/>
          <p:cNvSpPr txBox="1">
            <a:spLocks noChangeArrowheads="1"/>
          </p:cNvSpPr>
          <p:nvPr/>
        </p:nvSpPr>
        <p:spPr bwMode="auto">
          <a:xfrm>
            <a:off x="3816851" y="3693734"/>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H</a:t>
            </a:r>
            <a:r>
              <a:rPr lang="en-US" sz="900" baseline="30000">
                <a:solidFill>
                  <a:srgbClr val="000000"/>
                </a:solidFill>
                <a:latin typeface="Symbol Std"/>
                <a:cs typeface="Symbol Std"/>
              </a:rPr>
              <a:t>+</a:t>
            </a:r>
          </a:p>
        </p:txBody>
      </p:sp>
      <p:sp>
        <p:nvSpPr>
          <p:cNvPr id="75" name="Text Box 31"/>
          <p:cNvSpPr txBox="1">
            <a:spLocks noChangeArrowheads="1"/>
          </p:cNvSpPr>
          <p:nvPr/>
        </p:nvSpPr>
        <p:spPr bwMode="auto">
          <a:xfrm>
            <a:off x="3232127" y="3713502"/>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H</a:t>
            </a:r>
            <a:r>
              <a:rPr lang="en-US" sz="900" baseline="30000">
                <a:solidFill>
                  <a:srgbClr val="000000"/>
                </a:solidFill>
                <a:latin typeface="Symbol Std"/>
                <a:cs typeface="Symbol Std"/>
              </a:rPr>
              <a:t>+</a:t>
            </a:r>
          </a:p>
        </p:txBody>
      </p:sp>
      <p:grpSp>
        <p:nvGrpSpPr>
          <p:cNvPr id="23" name="Group 22"/>
          <p:cNvGrpSpPr/>
          <p:nvPr/>
        </p:nvGrpSpPr>
        <p:grpSpPr>
          <a:xfrm>
            <a:off x="2714785" y="2764658"/>
            <a:ext cx="341222" cy="261610"/>
            <a:chOff x="2095716" y="3686218"/>
            <a:chExt cx="454964" cy="348814"/>
          </a:xfrm>
        </p:grpSpPr>
        <p:sp>
          <p:nvSpPr>
            <p:cNvPr id="20" name="TextBox 19"/>
            <p:cNvSpPr txBox="1"/>
            <p:nvPr/>
          </p:nvSpPr>
          <p:spPr>
            <a:xfrm>
              <a:off x="2114443" y="3686218"/>
              <a:ext cx="436237" cy="348814"/>
            </a:xfrm>
            <a:prstGeom prst="rect">
              <a:avLst/>
            </a:prstGeom>
            <a:noFill/>
            <a:ln>
              <a:noFill/>
            </a:ln>
            <a:effectLst>
              <a:glow rad="228600">
                <a:schemeClr val="accent2">
                  <a:satMod val="175000"/>
                  <a:alpha val="40000"/>
                </a:schemeClr>
              </a:glow>
            </a:effectLst>
            <a:scene3d>
              <a:camera prst="orthographicFront"/>
              <a:lightRig rig="threePt" dir="t"/>
            </a:scene3d>
            <a:sp3d>
              <a:bevelT w="95250" prst="angle"/>
            </a:sp3d>
          </p:spPr>
          <p:txBody>
            <a:bodyPr wrap="none" rtlCol="0">
              <a:spAutoFit/>
            </a:bodyPr>
            <a:lstStyle/>
            <a:p>
              <a:r>
                <a:rPr lang="en-US" sz="1100" b="1">
                  <a:solidFill>
                    <a:srgbClr val="FF0000"/>
                  </a:solidFill>
                  <a:latin typeface="Calibri" panose="020F0502020204030204" pitchFamily="34" charset="0"/>
                </a:rPr>
                <a:t>2e</a:t>
              </a:r>
            </a:p>
          </p:txBody>
        </p:sp>
        <p:sp>
          <p:nvSpPr>
            <p:cNvPr id="21" name="Explosion 1 20"/>
            <p:cNvSpPr/>
            <p:nvPr/>
          </p:nvSpPr>
          <p:spPr bwMode="auto">
            <a:xfrm>
              <a:off x="2095716" y="3727335"/>
              <a:ext cx="416916" cy="296662"/>
            </a:xfrm>
            <a:prstGeom prst="irregularSeal1">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hangingPunct="0"/>
              <a:endParaRPr lang="en-US" sz="1800">
                <a:latin typeface="Times" pitchFamily="84" charset="0"/>
              </a:endParaRPr>
            </a:p>
          </p:txBody>
        </p:sp>
      </p:grpSp>
      <p:cxnSp>
        <p:nvCxnSpPr>
          <p:cNvPr id="78" name="Straight Connector 77"/>
          <p:cNvCxnSpPr/>
          <p:nvPr/>
        </p:nvCxnSpPr>
        <p:spPr>
          <a:xfrm flipV="1">
            <a:off x="1175047" y="585932"/>
            <a:ext cx="6801644" cy="559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4559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0-#ppt_w/2"/>
                                          </p:val>
                                        </p:tav>
                                        <p:tav tm="100000">
                                          <p:val>
                                            <p:strVal val="#ppt_x"/>
                                          </p:val>
                                        </p:tav>
                                      </p:tavLst>
                                    </p:anim>
                                    <p:anim calcmode="lin" valueType="num">
                                      <p:cBhvr additive="base">
                                        <p:cTn id="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additive="base">
                                        <p:cTn id="19" dur="500" fill="hold"/>
                                        <p:tgtEl>
                                          <p:spTgt spid="70"/>
                                        </p:tgtEl>
                                        <p:attrNameLst>
                                          <p:attrName>ppt_x</p:attrName>
                                        </p:attrNameLst>
                                      </p:cBhvr>
                                      <p:tavLst>
                                        <p:tav tm="0">
                                          <p:val>
                                            <p:strVal val="0-#ppt_w/2"/>
                                          </p:val>
                                        </p:tav>
                                        <p:tav tm="100000">
                                          <p:val>
                                            <p:strVal val="#ppt_x"/>
                                          </p:val>
                                        </p:tav>
                                      </p:tavLst>
                                    </p:anim>
                                    <p:anim calcmode="lin" valueType="num">
                                      <p:cBhvr additive="base">
                                        <p:cTn id="20" dur="500" fill="hold"/>
                                        <p:tgtEl>
                                          <p:spTgt spid="7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75"/>
                                        </p:tgtEl>
                                        <p:attrNameLst>
                                          <p:attrName>style.visibility</p:attrName>
                                        </p:attrNameLst>
                                      </p:cBhvr>
                                      <p:to>
                                        <p:strVal val="visible"/>
                                      </p:to>
                                    </p:set>
                                    <p:anim calcmode="lin" valueType="num">
                                      <p:cBhvr>
                                        <p:cTn id="25" dur="500" fill="hold"/>
                                        <p:tgtEl>
                                          <p:spTgt spid="75"/>
                                        </p:tgtEl>
                                        <p:attrNameLst>
                                          <p:attrName>ppt_w</p:attrName>
                                        </p:attrNameLst>
                                      </p:cBhvr>
                                      <p:tavLst>
                                        <p:tav tm="0">
                                          <p:val>
                                            <p:fltVal val="0"/>
                                          </p:val>
                                        </p:tav>
                                        <p:tav tm="100000">
                                          <p:val>
                                            <p:strVal val="#ppt_w"/>
                                          </p:val>
                                        </p:tav>
                                      </p:tavLst>
                                    </p:anim>
                                    <p:anim calcmode="lin" valueType="num">
                                      <p:cBhvr>
                                        <p:cTn id="26" dur="500" fill="hold"/>
                                        <p:tgtEl>
                                          <p:spTgt spid="75"/>
                                        </p:tgtEl>
                                        <p:attrNameLst>
                                          <p:attrName>ppt_h</p:attrName>
                                        </p:attrNameLst>
                                      </p:cBhvr>
                                      <p:tavLst>
                                        <p:tav tm="0">
                                          <p:val>
                                            <p:fltVal val="0"/>
                                          </p:val>
                                        </p:tav>
                                        <p:tav tm="100000">
                                          <p:val>
                                            <p:strVal val="#ppt_h"/>
                                          </p:val>
                                        </p:tav>
                                      </p:tavLst>
                                    </p:anim>
                                    <p:animEffect transition="in" filter="fade">
                                      <p:cBhvr>
                                        <p:cTn id="27" dur="500"/>
                                        <p:tgtEl>
                                          <p:spTgt spid="75"/>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 calcmode="lin" valueType="num">
                                      <p:cBhvr>
                                        <p:cTn id="32" dur="500" fill="hold"/>
                                        <p:tgtEl>
                                          <p:spTgt spid="72"/>
                                        </p:tgtEl>
                                        <p:attrNameLst>
                                          <p:attrName>ppt_w</p:attrName>
                                        </p:attrNameLst>
                                      </p:cBhvr>
                                      <p:tavLst>
                                        <p:tav tm="0">
                                          <p:val>
                                            <p:fltVal val="0"/>
                                          </p:val>
                                        </p:tav>
                                        <p:tav tm="100000">
                                          <p:val>
                                            <p:strVal val="#ppt_w"/>
                                          </p:val>
                                        </p:tav>
                                      </p:tavLst>
                                    </p:anim>
                                    <p:anim calcmode="lin" valueType="num">
                                      <p:cBhvr>
                                        <p:cTn id="33" dur="500" fill="hold"/>
                                        <p:tgtEl>
                                          <p:spTgt spid="72"/>
                                        </p:tgtEl>
                                        <p:attrNameLst>
                                          <p:attrName>ppt_h</p:attrName>
                                        </p:attrNameLst>
                                      </p:cBhvr>
                                      <p:tavLst>
                                        <p:tav tm="0">
                                          <p:val>
                                            <p:fltVal val="0"/>
                                          </p:val>
                                        </p:tav>
                                        <p:tav tm="100000">
                                          <p:val>
                                            <p:strVal val="#ppt_h"/>
                                          </p:val>
                                        </p:tav>
                                      </p:tavLst>
                                    </p:anim>
                                    <p:animEffect transition="in" filter="fade">
                                      <p:cBhvr>
                                        <p:cTn id="34" dur="500"/>
                                        <p:tgtEl>
                                          <p:spTgt spid="7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74"/>
                                        </p:tgtEl>
                                        <p:attrNameLst>
                                          <p:attrName>style.visibility</p:attrName>
                                        </p:attrNameLst>
                                      </p:cBhvr>
                                      <p:to>
                                        <p:strVal val="visible"/>
                                      </p:to>
                                    </p:set>
                                    <p:anim calcmode="lin" valueType="num">
                                      <p:cBhvr>
                                        <p:cTn id="39" dur="500" fill="hold"/>
                                        <p:tgtEl>
                                          <p:spTgt spid="74"/>
                                        </p:tgtEl>
                                        <p:attrNameLst>
                                          <p:attrName>ppt_w</p:attrName>
                                        </p:attrNameLst>
                                      </p:cBhvr>
                                      <p:tavLst>
                                        <p:tav tm="0">
                                          <p:val>
                                            <p:fltVal val="0"/>
                                          </p:val>
                                        </p:tav>
                                        <p:tav tm="100000">
                                          <p:val>
                                            <p:strVal val="#ppt_w"/>
                                          </p:val>
                                        </p:tav>
                                      </p:tavLst>
                                    </p:anim>
                                    <p:anim calcmode="lin" valueType="num">
                                      <p:cBhvr>
                                        <p:cTn id="40" dur="500" fill="hold"/>
                                        <p:tgtEl>
                                          <p:spTgt spid="74"/>
                                        </p:tgtEl>
                                        <p:attrNameLst>
                                          <p:attrName>ppt_h</p:attrName>
                                        </p:attrNameLst>
                                      </p:cBhvr>
                                      <p:tavLst>
                                        <p:tav tm="0">
                                          <p:val>
                                            <p:fltVal val="0"/>
                                          </p:val>
                                        </p:tav>
                                        <p:tav tm="100000">
                                          <p:val>
                                            <p:strVal val="#ppt_h"/>
                                          </p:val>
                                        </p:tav>
                                      </p:tavLst>
                                    </p:anim>
                                    <p:animEffect transition="in" filter="fade">
                                      <p:cBhvr>
                                        <p:cTn id="41" dur="500"/>
                                        <p:tgtEl>
                                          <p:spTgt spid="74"/>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73"/>
                                        </p:tgtEl>
                                        <p:attrNameLst>
                                          <p:attrName>style.visibility</p:attrName>
                                        </p:attrNameLst>
                                      </p:cBhvr>
                                      <p:to>
                                        <p:strVal val="visible"/>
                                      </p:to>
                                    </p:set>
                                    <p:anim calcmode="lin" valueType="num">
                                      <p:cBhvr>
                                        <p:cTn id="46" dur="500" fill="hold"/>
                                        <p:tgtEl>
                                          <p:spTgt spid="73"/>
                                        </p:tgtEl>
                                        <p:attrNameLst>
                                          <p:attrName>ppt_w</p:attrName>
                                        </p:attrNameLst>
                                      </p:cBhvr>
                                      <p:tavLst>
                                        <p:tav tm="0">
                                          <p:val>
                                            <p:fltVal val="0"/>
                                          </p:val>
                                        </p:tav>
                                        <p:tav tm="100000">
                                          <p:val>
                                            <p:strVal val="#ppt_w"/>
                                          </p:val>
                                        </p:tav>
                                      </p:tavLst>
                                    </p:anim>
                                    <p:anim calcmode="lin" valueType="num">
                                      <p:cBhvr>
                                        <p:cTn id="47" dur="500" fill="hold"/>
                                        <p:tgtEl>
                                          <p:spTgt spid="73"/>
                                        </p:tgtEl>
                                        <p:attrNameLst>
                                          <p:attrName>ppt_h</p:attrName>
                                        </p:attrNameLst>
                                      </p:cBhvr>
                                      <p:tavLst>
                                        <p:tav tm="0">
                                          <p:val>
                                            <p:fltVal val="0"/>
                                          </p:val>
                                        </p:tav>
                                        <p:tav tm="100000">
                                          <p:val>
                                            <p:strVal val="#ppt_h"/>
                                          </p:val>
                                        </p:tav>
                                      </p:tavLst>
                                    </p:anim>
                                    <p:animEffect transition="in" filter="fade">
                                      <p:cBhvr>
                                        <p:cTn id="48" dur="500"/>
                                        <p:tgtEl>
                                          <p:spTgt spid="73"/>
                                        </p:tgtEl>
                                      </p:cBhvr>
                                    </p:animEffec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0" nodeType="clickEffect">
                                  <p:stCondLst>
                                    <p:cond delay="0"/>
                                  </p:stCondLst>
                                  <p:childTnLst>
                                    <p:animMotion origin="layout" path="M 0 0 L 0 0 C 0.00035 -0.00648 0.00122 -0.02246 0.00208 -0.02963 C 0.00226 -0.03148 0.00278 -0.03334 0.00313 -0.03519 C 0.01111 -0.13287 0.00886 -0.10093 0.00208 -0.31297 C 0.00174 -0.32385 0.00174 -0.33449 0.00104 -0.34537 C 0.0007 -0.35093 -0.00069 -0.35648 -0.00104 -0.36204 C -0.00243 -0.3794 -0.00208 -0.37061 -0.00208 -0.38866 L -0.00208 -0.38866 " pathEditMode="relative" ptsTypes="AAAAAAAAA">
                                      <p:cBhvr>
                                        <p:cTn id="52" dur="2000" fill="hold"/>
                                        <p:tgtEl>
                                          <p:spTgt spid="71"/>
                                        </p:tgtEl>
                                        <p:attrNameLst>
                                          <p:attrName>ppt_x</p:attrName>
                                          <p:attrName>ppt_y</p:attrName>
                                        </p:attrNameLst>
                                      </p:cBhvr>
                                    </p:animMotion>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1389 L -0.00104 -0.01389 C -0.00399 -0.04861 -0.00399 -0.04491 -0.00434 -0.10394 C -0.00486 -0.20023 -0.00434 -0.29653 -0.00434 -0.39283 L -0.00434 -0.39283 " pathEditMode="relative" ptsTypes="AAAAA">
                                      <p:cBhvr>
                                        <p:cTn id="56" dur="2000" fill="hold"/>
                                        <p:tgtEl>
                                          <p:spTgt spid="36"/>
                                        </p:tgtEl>
                                        <p:attrNameLst>
                                          <p:attrName>ppt_x</p:attrName>
                                          <p:attrName>ppt_y</p:attrName>
                                        </p:attrNameLst>
                                      </p:cBhvr>
                                    </p:animMotion>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0" nodeType="clickEffect">
                                  <p:stCondLst>
                                    <p:cond delay="0"/>
                                  </p:stCondLst>
                                  <p:childTnLst>
                                    <p:animMotion origin="layout" path="M -2.77778E-7 5.92593E-6 L -2.77778E-7 5.92593E-6 C 0.00035 -0.0361 0.00052 -0.07221 0.00104 -0.10809 C 0.00139 -0.12777 0.00226 -0.14745 0.00226 -0.16712 C 0.00226 -0.23032 0.00104 -0.29351 0.00104 -0.35647 L 0.00104 -0.3537 " pathEditMode="relative" ptsTypes="AAAAAA">
                                      <p:cBhvr>
                                        <p:cTn id="60" dur="2000" fill="hold"/>
                                        <p:tgtEl>
                                          <p:spTgt spid="39"/>
                                        </p:tgtEl>
                                        <p:attrNameLst>
                                          <p:attrName>ppt_x</p:attrName>
                                          <p:attrName>ppt_y</p:attrName>
                                        </p:attrNameLst>
                                      </p:cBhvr>
                                    </p:animMotion>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p:cTn id="65" dur="500" fill="hold"/>
                                        <p:tgtEl>
                                          <p:spTgt spid="34"/>
                                        </p:tgtEl>
                                        <p:attrNameLst>
                                          <p:attrName>ppt_w</p:attrName>
                                        </p:attrNameLst>
                                      </p:cBhvr>
                                      <p:tavLst>
                                        <p:tav tm="0">
                                          <p:val>
                                            <p:fltVal val="0"/>
                                          </p:val>
                                        </p:tav>
                                        <p:tav tm="100000">
                                          <p:val>
                                            <p:strVal val="#ppt_w"/>
                                          </p:val>
                                        </p:tav>
                                      </p:tavLst>
                                    </p:anim>
                                    <p:anim calcmode="lin" valueType="num">
                                      <p:cBhvr>
                                        <p:cTn id="66" dur="500" fill="hold"/>
                                        <p:tgtEl>
                                          <p:spTgt spid="34"/>
                                        </p:tgtEl>
                                        <p:attrNameLst>
                                          <p:attrName>ppt_h</p:attrName>
                                        </p:attrNameLst>
                                      </p:cBhvr>
                                      <p:tavLst>
                                        <p:tav tm="0">
                                          <p:val>
                                            <p:fltVal val="0"/>
                                          </p:val>
                                        </p:tav>
                                        <p:tav tm="100000">
                                          <p:val>
                                            <p:strVal val="#ppt_h"/>
                                          </p:val>
                                        </p:tav>
                                      </p:tavLst>
                                    </p:anim>
                                    <p:animEffect transition="in" filter="fade">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nodeType="clickEffect">
                                  <p:stCondLst>
                                    <p:cond delay="0"/>
                                  </p:stCondLst>
                                  <p:childTnLst>
                                    <p:set>
                                      <p:cBhvr>
                                        <p:cTn id="71" dur="1" fill="hold">
                                          <p:stCondLst>
                                            <p:cond delay="0"/>
                                          </p:stCondLst>
                                        </p:cTn>
                                        <p:tgtEl>
                                          <p:spTgt spid="9218"/>
                                        </p:tgtEl>
                                        <p:attrNameLst>
                                          <p:attrName>style.visibility</p:attrName>
                                        </p:attrNameLst>
                                      </p:cBhvr>
                                      <p:to>
                                        <p:strVal val="visible"/>
                                      </p:to>
                                    </p:set>
                                    <p:anim calcmode="lin" valueType="num">
                                      <p:cBhvr>
                                        <p:cTn id="72" dur="500" fill="hold"/>
                                        <p:tgtEl>
                                          <p:spTgt spid="9218"/>
                                        </p:tgtEl>
                                        <p:attrNameLst>
                                          <p:attrName>ppt_w</p:attrName>
                                        </p:attrNameLst>
                                      </p:cBhvr>
                                      <p:tavLst>
                                        <p:tav tm="0">
                                          <p:val>
                                            <p:fltVal val="0"/>
                                          </p:val>
                                        </p:tav>
                                        <p:tav tm="100000">
                                          <p:val>
                                            <p:strVal val="#ppt_w"/>
                                          </p:val>
                                        </p:tav>
                                      </p:tavLst>
                                    </p:anim>
                                    <p:anim calcmode="lin" valueType="num">
                                      <p:cBhvr>
                                        <p:cTn id="73" dur="500" fill="hold"/>
                                        <p:tgtEl>
                                          <p:spTgt spid="9218"/>
                                        </p:tgtEl>
                                        <p:attrNameLst>
                                          <p:attrName>ppt_h</p:attrName>
                                        </p:attrNameLst>
                                      </p:cBhvr>
                                      <p:tavLst>
                                        <p:tav tm="0">
                                          <p:val>
                                            <p:fltVal val="0"/>
                                          </p:val>
                                        </p:tav>
                                        <p:tav tm="100000">
                                          <p:val>
                                            <p:strVal val="#ppt_h"/>
                                          </p:val>
                                        </p:tav>
                                      </p:tavLst>
                                    </p:anim>
                                    <p:animEffect transition="in" filter="fade">
                                      <p:cBhvr>
                                        <p:cTn id="74" dur="500"/>
                                        <p:tgtEl>
                                          <p:spTgt spid="921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500" fill="hold"/>
                                        <p:tgtEl>
                                          <p:spTgt spid="17"/>
                                        </p:tgtEl>
                                        <p:attrNameLst>
                                          <p:attrName>ppt_w</p:attrName>
                                        </p:attrNameLst>
                                      </p:cBhvr>
                                      <p:tavLst>
                                        <p:tav tm="0">
                                          <p:val>
                                            <p:fltVal val="0"/>
                                          </p:val>
                                        </p:tav>
                                        <p:tav tm="100000">
                                          <p:val>
                                            <p:strVal val="#ppt_w"/>
                                          </p:val>
                                        </p:tav>
                                      </p:tavLst>
                                    </p:anim>
                                    <p:anim calcmode="lin" valueType="num">
                                      <p:cBhvr>
                                        <p:cTn id="80" dur="500" fill="hold"/>
                                        <p:tgtEl>
                                          <p:spTgt spid="17"/>
                                        </p:tgtEl>
                                        <p:attrNameLst>
                                          <p:attrName>ppt_h</p:attrName>
                                        </p:attrNameLst>
                                      </p:cBhvr>
                                      <p:tavLst>
                                        <p:tav tm="0">
                                          <p:val>
                                            <p:fltVal val="0"/>
                                          </p:val>
                                        </p:tav>
                                        <p:tav tm="100000">
                                          <p:val>
                                            <p:strVal val="#ppt_h"/>
                                          </p:val>
                                        </p:tav>
                                      </p:tavLst>
                                    </p:anim>
                                    <p:animEffect transition="in" filter="fade">
                                      <p:cBhvr>
                                        <p:cTn id="81" dur="500"/>
                                        <p:tgtEl>
                                          <p:spTgt spid="17"/>
                                        </p:tgtEl>
                                      </p:cBhvr>
                                    </p:animEffect>
                                  </p:childTnLst>
                                </p:cTn>
                              </p:par>
                            </p:childTnLst>
                          </p:cTn>
                        </p:par>
                      </p:childTnLst>
                    </p:cTn>
                  </p:par>
                  <p:par>
                    <p:cTn id="82" fill="hold">
                      <p:stCondLst>
                        <p:cond delay="indefinite"/>
                      </p:stCondLst>
                      <p:childTnLst>
                        <p:par>
                          <p:cTn id="83" fill="hold">
                            <p:stCondLst>
                              <p:cond delay="0"/>
                            </p:stCondLst>
                            <p:childTnLst>
                              <p:par>
                                <p:cTn id="84" presetID="0" presetClass="path" presetSubtype="0" accel="50000" decel="50000" fill="hold" grpId="0" nodeType="clickEffect">
                                  <p:stCondLst>
                                    <p:cond delay="0"/>
                                  </p:stCondLst>
                                  <p:childTnLst>
                                    <p:animMotion origin="layout" path="M -2.77778E-6 1.11111E-6 L -2.77778E-6 1.11111E-6 C -0.00052 0.00463 -0.00087 0.00926 -0.00121 0.01389 C -0.00191 0.02847 -0.00121 0.03357 -0.0033 0.04491 C -0.00347 0.0463 -0.00399 0.04769 -0.00434 0.04908 C -0.00468 0.05509 -0.00503 0.06111 -0.00538 0.06736 C -0.00625 0.08033 -0.00555 0.07639 -0.00746 0.08403 C -0.00781 0.09121 -0.00833 0.09815 -0.0085 0.10509 C -0.01024 0.15463 -0.00972 0.17477 -0.01059 0.23287 C -0.01111 0.25648 -0.01198 0.28102 -0.01267 0.30463 C -0.01146 0.34491 -0.01163 0.32523 -0.01163 0.36366 L -0.01163 0.36366 " pathEditMode="relative" ptsTypes="AAAAAAAAAAAA">
                                      <p:cBhvr>
                                        <p:cTn id="85" dur="2000" fill="hold"/>
                                        <p:tgtEl>
                                          <p:spTgt spid="41"/>
                                        </p:tgtEl>
                                        <p:attrNameLst>
                                          <p:attrName>ppt_x</p:attrName>
                                          <p:attrName>ppt_y</p:attrName>
                                        </p:attrNameLst>
                                      </p:cBhvr>
                                    </p:animMotion>
                                  </p:childTnLst>
                                </p:cTn>
                              </p:par>
                            </p:childTnLst>
                          </p:cTn>
                        </p:par>
                      </p:childTnLst>
                    </p:cTn>
                  </p:par>
                  <p:par>
                    <p:cTn id="86" fill="hold">
                      <p:stCondLst>
                        <p:cond delay="indefinite"/>
                      </p:stCondLst>
                      <p:childTnLst>
                        <p:par>
                          <p:cTn id="87" fill="hold">
                            <p:stCondLst>
                              <p:cond delay="0"/>
                            </p:stCondLst>
                            <p:childTnLst>
                              <p:par>
                                <p:cTn id="88" presetID="16" presetClass="entr" presetSubtype="21" fill="hold" nodeType="clickEffect">
                                  <p:stCondLst>
                                    <p:cond delay="0"/>
                                  </p:stCondLst>
                                  <p:childTnLst>
                                    <p:set>
                                      <p:cBhvr>
                                        <p:cTn id="89" dur="1" fill="hold">
                                          <p:stCondLst>
                                            <p:cond delay="0"/>
                                          </p:stCondLst>
                                        </p:cTn>
                                        <p:tgtEl>
                                          <p:spTgt spid="9219"/>
                                        </p:tgtEl>
                                        <p:attrNameLst>
                                          <p:attrName>style.visibility</p:attrName>
                                        </p:attrNameLst>
                                      </p:cBhvr>
                                      <p:to>
                                        <p:strVal val="visible"/>
                                      </p:to>
                                    </p:set>
                                    <p:animEffect transition="in" filter="barn(inVertical)">
                                      <p:cBhvr>
                                        <p:cTn id="90" dur="500"/>
                                        <p:tgtEl>
                                          <p:spTgt spid="9219"/>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grpId="0" nodeType="clickEffect">
                                  <p:stCondLst>
                                    <p:cond delay="0"/>
                                  </p:stCondLst>
                                  <p:childTnLst>
                                    <p:set>
                                      <p:cBhvr>
                                        <p:cTn id="94" dur="1" fill="hold">
                                          <p:stCondLst>
                                            <p:cond delay="0"/>
                                          </p:stCondLst>
                                        </p:cTn>
                                        <p:tgtEl>
                                          <p:spTgt spid="10"/>
                                        </p:tgtEl>
                                        <p:attrNameLst>
                                          <p:attrName>style.visibility</p:attrName>
                                        </p:attrNameLst>
                                      </p:cBhvr>
                                      <p:to>
                                        <p:strVal val="visible"/>
                                      </p:to>
                                    </p:set>
                                    <p:anim calcmode="lin" valueType="num">
                                      <p:cBhvr>
                                        <p:cTn id="95" dur="500" fill="hold"/>
                                        <p:tgtEl>
                                          <p:spTgt spid="10"/>
                                        </p:tgtEl>
                                        <p:attrNameLst>
                                          <p:attrName>ppt_w</p:attrName>
                                        </p:attrNameLst>
                                      </p:cBhvr>
                                      <p:tavLst>
                                        <p:tav tm="0">
                                          <p:val>
                                            <p:fltVal val="0"/>
                                          </p:val>
                                        </p:tav>
                                        <p:tav tm="100000">
                                          <p:val>
                                            <p:strVal val="#ppt_w"/>
                                          </p:val>
                                        </p:tav>
                                      </p:tavLst>
                                    </p:anim>
                                    <p:anim calcmode="lin" valueType="num">
                                      <p:cBhvr>
                                        <p:cTn id="96" dur="500" fill="hold"/>
                                        <p:tgtEl>
                                          <p:spTgt spid="10"/>
                                        </p:tgtEl>
                                        <p:attrNameLst>
                                          <p:attrName>ppt_h</p:attrName>
                                        </p:attrNameLst>
                                      </p:cBhvr>
                                      <p:tavLst>
                                        <p:tav tm="0">
                                          <p:val>
                                            <p:fltVal val="0"/>
                                          </p:val>
                                        </p:tav>
                                        <p:tav tm="100000">
                                          <p:val>
                                            <p:strVal val="#ppt_h"/>
                                          </p:val>
                                        </p:tav>
                                      </p:tavLst>
                                    </p:anim>
                                    <p:animEffect transition="in" filter="fade">
                                      <p:cBhvr>
                                        <p:cTn id="9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34" grpId="0"/>
      <p:bldP spid="36" grpId="0"/>
      <p:bldP spid="39" grpId="0"/>
      <p:bldP spid="41" grpId="0"/>
      <p:bldP spid="69" grpId="0"/>
      <p:bldP spid="70" grpId="0"/>
      <p:bldP spid="71" grpId="0"/>
      <p:bldP spid="72" grpId="0"/>
      <p:bldP spid="73" grpId="0"/>
      <p:bldP spid="74" grpId="0"/>
      <p:bldP spid="7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E6C4EB2F-F194-BF46-83E6-2D9867676781}"/>
              </a:ext>
            </a:extLst>
          </p:cNvPr>
          <p:cNvSpPr/>
          <p:nvPr/>
        </p:nvSpPr>
        <p:spPr>
          <a:xfrm>
            <a:off x="99154" y="465884"/>
            <a:ext cx="1950542" cy="623248"/>
          </a:xfrm>
          <a:prstGeom prst="rect">
            <a:avLst/>
          </a:prstGeom>
        </p:spPr>
        <p:txBody>
          <a:bodyPr wrap="square" lIns="68580" tIns="34290" rIns="68580" bIns="34290">
            <a:spAutoFit/>
          </a:bodyPr>
          <a:lstStyle/>
          <a:p>
            <a:r>
              <a:rPr lang="en-US" sz="1800" b="1" kern="0" dirty="0">
                <a:solidFill>
                  <a:srgbClr val="0070C0"/>
                </a:solidFill>
                <a:latin typeface="Calibri" panose="020F0502020204030204" pitchFamily="34" charset="0"/>
              </a:rPr>
              <a:t>The Electron Transport Chain</a:t>
            </a:r>
            <a:endParaRPr lang="en-US" sz="1800" dirty="0"/>
          </a:p>
        </p:txBody>
      </p:sp>
      <p:pic>
        <p:nvPicPr>
          <p:cNvPr id="6" name="Picture 5">
            <a:extLst>
              <a:ext uri="{FF2B5EF4-FFF2-40B4-BE49-F238E27FC236}">
                <a16:creationId xmlns="" xmlns:a16="http://schemas.microsoft.com/office/drawing/2014/main" id="{D3DCD0A5-5C5A-434F-9000-2B60B13FC07E}"/>
              </a:ext>
            </a:extLst>
          </p:cNvPr>
          <p:cNvPicPr>
            <a:picLocks noChangeAspect="1"/>
          </p:cNvPicPr>
          <p:nvPr/>
        </p:nvPicPr>
        <p:blipFill>
          <a:blip r:embed="rId2"/>
          <a:stretch>
            <a:fillRect/>
          </a:stretch>
        </p:blipFill>
        <p:spPr>
          <a:xfrm>
            <a:off x="1584924" y="0"/>
            <a:ext cx="5974153" cy="5143500"/>
          </a:xfrm>
          <a:prstGeom prst="rect">
            <a:avLst/>
          </a:prstGeom>
        </p:spPr>
      </p:pic>
    </p:spTree>
    <p:extLst>
      <p:ext uri="{BB962C8B-B14F-4D97-AF65-F5344CB8AC3E}">
        <p14:creationId xmlns:p14="http://schemas.microsoft.com/office/powerpoint/2010/main" val="860993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53065" y="671364"/>
            <a:ext cx="2456367" cy="4270007"/>
            <a:chOff x="2731008" y="137160"/>
            <a:chExt cx="3681984" cy="6424507"/>
          </a:xfrm>
        </p:grpSpPr>
        <p:pic>
          <p:nvPicPr>
            <p:cNvPr id="8" name="Picture 7" descr="06_10bATPSynthase-U.jpg"/>
            <p:cNvPicPr>
              <a:picLocks noChangeAspect="1"/>
            </p:cNvPicPr>
            <p:nvPr/>
          </p:nvPicPr>
          <p:blipFill rotWithShape="1">
            <a:blip r:embed="rId3" cstate="email">
              <a:extLst>
                <a:ext uri="{28A0092B-C50C-407E-A947-70E740481C1C}">
                  <a14:useLocalDpi xmlns:a14="http://schemas.microsoft.com/office/drawing/2010/main" val="0"/>
                </a:ext>
              </a:extLst>
            </a:blip>
            <a:srcRect b="2418"/>
            <a:stretch/>
          </p:blipFill>
          <p:spPr>
            <a:xfrm>
              <a:off x="2731008" y="137160"/>
              <a:ext cx="3681984" cy="6424507"/>
            </a:xfrm>
            <a:prstGeom prst="rect">
              <a:avLst/>
            </a:prstGeom>
          </p:spPr>
        </p:pic>
        <p:sp>
          <p:nvSpPr>
            <p:cNvPr id="27" name="Text Box 31"/>
            <p:cNvSpPr txBox="1">
              <a:spLocks noChangeArrowheads="1"/>
            </p:cNvSpPr>
            <p:nvPr/>
          </p:nvSpPr>
          <p:spPr bwMode="auto">
            <a:xfrm>
              <a:off x="2863893" y="221351"/>
              <a:ext cx="2387451" cy="27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INTERMEMBRANE SPACE</a:t>
              </a:r>
            </a:p>
          </p:txBody>
        </p:sp>
        <p:cxnSp>
          <p:nvCxnSpPr>
            <p:cNvPr id="6" name="Straight Connector 5"/>
            <p:cNvCxnSpPr/>
            <p:nvPr/>
          </p:nvCxnSpPr>
          <p:spPr bwMode="auto">
            <a:xfrm>
              <a:off x="3810000" y="1346200"/>
              <a:ext cx="255100" cy="45250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flipV="1">
              <a:off x="3598333" y="3132667"/>
              <a:ext cx="922867" cy="38100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p:cNvCxnSpPr/>
            <p:nvPr/>
          </p:nvCxnSpPr>
          <p:spPr bwMode="auto">
            <a:xfrm flipH="1">
              <a:off x="3386667" y="4030133"/>
              <a:ext cx="474133" cy="32173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 Box 31"/>
            <p:cNvSpPr txBox="1">
              <a:spLocks noChangeArrowheads="1"/>
            </p:cNvSpPr>
            <p:nvPr/>
          </p:nvSpPr>
          <p:spPr bwMode="auto">
            <a:xfrm>
              <a:off x="2863893" y="6224218"/>
              <a:ext cx="2518165" cy="27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MITOCHONDRIAL MATRIX</a:t>
              </a:r>
            </a:p>
          </p:txBody>
        </p:sp>
        <p:sp>
          <p:nvSpPr>
            <p:cNvPr id="12" name="Text Box 31"/>
            <p:cNvSpPr txBox="1">
              <a:spLocks noChangeArrowheads="1"/>
            </p:cNvSpPr>
            <p:nvPr/>
          </p:nvSpPr>
          <p:spPr bwMode="auto">
            <a:xfrm>
              <a:off x="3524293" y="1093417"/>
              <a:ext cx="539849" cy="27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Rotor</a:t>
              </a:r>
            </a:p>
          </p:txBody>
        </p:sp>
        <p:sp>
          <p:nvSpPr>
            <p:cNvPr id="13" name="Text Box 31"/>
            <p:cNvSpPr txBox="1">
              <a:spLocks noChangeArrowheads="1"/>
            </p:cNvSpPr>
            <p:nvPr/>
          </p:nvSpPr>
          <p:spPr bwMode="auto">
            <a:xfrm>
              <a:off x="2804628" y="3396351"/>
              <a:ext cx="751918" cy="555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Internal</a:t>
              </a:r>
              <a:br>
                <a:rPr lang="en-US" sz="1200">
                  <a:solidFill>
                    <a:srgbClr val="000000"/>
                  </a:solidFill>
                  <a:latin typeface="Calibri" panose="020F0502020204030204" pitchFamily="34" charset="0"/>
                </a:rPr>
              </a:br>
              <a:r>
                <a:rPr lang="en-US" sz="1200">
                  <a:solidFill>
                    <a:srgbClr val="000000"/>
                  </a:solidFill>
                  <a:latin typeface="Calibri" panose="020F0502020204030204" pitchFamily="34" charset="0"/>
                </a:rPr>
                <a:t>rod</a:t>
              </a:r>
            </a:p>
          </p:txBody>
        </p:sp>
        <p:sp>
          <p:nvSpPr>
            <p:cNvPr id="14" name="Text Box 31"/>
            <p:cNvSpPr txBox="1">
              <a:spLocks noChangeArrowheads="1"/>
            </p:cNvSpPr>
            <p:nvPr/>
          </p:nvSpPr>
          <p:spPr bwMode="auto">
            <a:xfrm>
              <a:off x="2796160" y="4327684"/>
              <a:ext cx="823930" cy="555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Catalytic</a:t>
              </a:r>
              <a:br>
                <a:rPr lang="en-US" sz="1200">
                  <a:solidFill>
                    <a:srgbClr val="000000"/>
                  </a:solidFill>
                  <a:latin typeface="Calibri" panose="020F0502020204030204" pitchFamily="34" charset="0"/>
                </a:rPr>
              </a:br>
              <a:r>
                <a:rPr lang="en-US" sz="1200">
                  <a:solidFill>
                    <a:srgbClr val="000000"/>
                  </a:solidFill>
                  <a:latin typeface="Calibri" panose="020F0502020204030204" pitchFamily="34" charset="0"/>
                </a:rPr>
                <a:t>knob</a:t>
              </a:r>
            </a:p>
          </p:txBody>
        </p:sp>
        <p:sp>
          <p:nvSpPr>
            <p:cNvPr id="15" name="Text Box 31"/>
            <p:cNvSpPr txBox="1">
              <a:spLocks noChangeArrowheads="1"/>
            </p:cNvSpPr>
            <p:nvPr/>
          </p:nvSpPr>
          <p:spPr bwMode="auto">
            <a:xfrm>
              <a:off x="5624027" y="5902484"/>
              <a:ext cx="376756" cy="27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ATP</a:t>
              </a:r>
            </a:p>
          </p:txBody>
        </p:sp>
        <p:sp>
          <p:nvSpPr>
            <p:cNvPr id="16" name="Text Box 31"/>
            <p:cNvSpPr txBox="1">
              <a:spLocks noChangeArrowheads="1"/>
            </p:cNvSpPr>
            <p:nvPr/>
          </p:nvSpPr>
          <p:spPr bwMode="auto">
            <a:xfrm>
              <a:off x="3109427" y="5335218"/>
              <a:ext cx="409082" cy="27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ADP</a:t>
              </a:r>
            </a:p>
          </p:txBody>
        </p:sp>
        <p:sp>
          <p:nvSpPr>
            <p:cNvPr id="17" name="Text Box 31"/>
            <p:cNvSpPr txBox="1">
              <a:spLocks noChangeArrowheads="1"/>
            </p:cNvSpPr>
            <p:nvPr/>
          </p:nvSpPr>
          <p:spPr bwMode="auto">
            <a:xfrm>
              <a:off x="3253359" y="5860149"/>
              <a:ext cx="122544" cy="27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P</a:t>
              </a:r>
            </a:p>
          </p:txBody>
        </p:sp>
        <p:sp>
          <p:nvSpPr>
            <p:cNvPr id="18" name="Text Box 31"/>
            <p:cNvSpPr txBox="1">
              <a:spLocks noChangeArrowheads="1"/>
            </p:cNvSpPr>
            <p:nvPr/>
          </p:nvSpPr>
          <p:spPr bwMode="auto">
            <a:xfrm>
              <a:off x="4904360" y="593885"/>
              <a:ext cx="249894" cy="27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Calibri" panose="020F0502020204030204" pitchFamily="34" charset="0"/>
                </a:rPr>
                <a:t>H</a:t>
              </a:r>
              <a:r>
                <a:rPr lang="en-US" sz="1200" baseline="30000">
                  <a:solidFill>
                    <a:srgbClr val="000000"/>
                  </a:solidFill>
                  <a:latin typeface="Symbol Std"/>
                  <a:cs typeface="Symbol Std"/>
                </a:rPr>
                <a:t>+</a:t>
              </a:r>
            </a:p>
          </p:txBody>
        </p:sp>
        <p:sp>
          <p:nvSpPr>
            <p:cNvPr id="20" name="Text Box 31"/>
            <p:cNvSpPr txBox="1">
              <a:spLocks noChangeArrowheads="1"/>
            </p:cNvSpPr>
            <p:nvPr/>
          </p:nvSpPr>
          <p:spPr bwMode="auto">
            <a:xfrm>
              <a:off x="3270293" y="5572281"/>
              <a:ext cx="134708" cy="27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a:solidFill>
                    <a:srgbClr val="000000"/>
                  </a:solidFill>
                  <a:latin typeface="Symbol Std"/>
                  <a:cs typeface="Symbol Std"/>
                </a:rPr>
                <a:t>+</a:t>
              </a:r>
            </a:p>
          </p:txBody>
        </p:sp>
      </p:grpSp>
      <p:sp>
        <p:nvSpPr>
          <p:cNvPr id="19" name="Rectangle 2"/>
          <p:cNvSpPr txBox="1">
            <a:spLocks noChangeArrowheads="1"/>
          </p:cNvSpPr>
          <p:nvPr/>
        </p:nvSpPr>
        <p:spPr>
          <a:xfrm>
            <a:off x="1143001" y="-93369"/>
            <a:ext cx="6900081" cy="646010"/>
          </a:xfrm>
          <a:prstGeom prst="rect">
            <a:avLst/>
          </a:prstGeom>
        </p:spPr>
        <p:txBody>
          <a:bodyPr lIns="68580" tIns="34290" rIns="68580" bIns="34290"/>
          <a:lst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a:lstStyle>
          <a:p>
            <a:r>
              <a:rPr lang="en-US" sz="2100" b="1" kern="0">
                <a:solidFill>
                  <a:srgbClr val="0070C0"/>
                </a:solidFill>
                <a:latin typeface="Calibri" panose="020F0502020204030204" pitchFamily="34" charset="0"/>
              </a:rPr>
              <a:t>Most ATP production occurs by oxidative phosphorylation</a:t>
            </a:r>
          </a:p>
          <a:p>
            <a:r>
              <a:rPr lang="en-US" sz="2100" b="1" kern="0">
                <a:solidFill>
                  <a:srgbClr val="0070C0"/>
                </a:solidFill>
                <a:latin typeface="Calibri" panose="020F0502020204030204" pitchFamily="34" charset="0"/>
              </a:rPr>
              <a:t>(The Electron Transport Chain)</a:t>
            </a:r>
          </a:p>
        </p:txBody>
      </p:sp>
      <p:cxnSp>
        <p:nvCxnSpPr>
          <p:cNvPr id="21" name="Straight Connector 20"/>
          <p:cNvCxnSpPr/>
          <p:nvPr/>
        </p:nvCxnSpPr>
        <p:spPr>
          <a:xfrm flipV="1">
            <a:off x="1175047" y="585932"/>
            <a:ext cx="6801644" cy="559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227159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idx="1"/>
          </p:nvPr>
        </p:nvSpPr>
        <p:spPr>
          <a:xfrm>
            <a:off x="1143000" y="802088"/>
            <a:ext cx="6758782" cy="2186915"/>
          </a:xfrm>
        </p:spPr>
        <p:txBody>
          <a:bodyPr>
            <a:normAutofit fontScale="92500" lnSpcReduction="20000"/>
          </a:bodyPr>
          <a:lstStyle/>
          <a:p>
            <a:pPr marL="0" indent="0">
              <a:buNone/>
            </a:pPr>
            <a:r>
              <a:rPr lang="en-US" sz="1800"/>
              <a:t>Thus, after glycolysis and the citric acid cycle, the cell has gained</a:t>
            </a:r>
          </a:p>
          <a:p>
            <a:pPr lvl="1"/>
            <a:r>
              <a:rPr lang="en-US"/>
              <a:t>4 ATP</a:t>
            </a:r>
          </a:p>
          <a:p>
            <a:pPr lvl="1"/>
            <a:r>
              <a:rPr lang="en-US"/>
              <a:t>10 NADH</a:t>
            </a:r>
          </a:p>
          <a:p>
            <a:pPr lvl="1"/>
            <a:r>
              <a:rPr lang="en-US"/>
              <a:t>2 FADH</a:t>
            </a:r>
            <a:r>
              <a:rPr lang="en-US" baseline="-25000"/>
              <a:t>2</a:t>
            </a:r>
            <a:endParaRPr lang="en-US"/>
          </a:p>
          <a:p>
            <a:r>
              <a:rPr lang="en-US" sz="1800"/>
              <a:t>To harvest the energy banked in NADH and FADH</a:t>
            </a:r>
            <a:r>
              <a:rPr lang="en-US" sz="1800" baseline="-25000"/>
              <a:t>2</a:t>
            </a:r>
            <a:r>
              <a:rPr lang="en-US" sz="1800"/>
              <a:t>, these molecules must shuttle their high-energy ______________to an electron transport chain for oxidative phosphorylation</a:t>
            </a:r>
          </a:p>
          <a:p>
            <a:r>
              <a:rPr lang="en-US" sz="1800"/>
              <a:t>This occurs in the ___________ of mitochondria</a:t>
            </a:r>
          </a:p>
          <a:p>
            <a:endParaRPr lang="en-US" sz="1800"/>
          </a:p>
        </p:txBody>
      </p:sp>
      <p:cxnSp>
        <p:nvCxnSpPr>
          <p:cNvPr id="5" name="Straight Connector 4"/>
          <p:cNvCxnSpPr/>
          <p:nvPr/>
        </p:nvCxnSpPr>
        <p:spPr>
          <a:xfrm flipV="1">
            <a:off x="1143001" y="654114"/>
            <a:ext cx="6801644" cy="559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Rectangle 2"/>
          <p:cNvSpPr txBox="1">
            <a:spLocks noChangeArrowheads="1"/>
          </p:cNvSpPr>
          <p:nvPr/>
        </p:nvSpPr>
        <p:spPr>
          <a:xfrm>
            <a:off x="1143001" y="1"/>
            <a:ext cx="6900081" cy="646010"/>
          </a:xfrm>
          <a:prstGeom prst="rect">
            <a:avLst/>
          </a:prstGeom>
        </p:spPr>
        <p:txBody>
          <a:bodyPr lIns="68580" tIns="34290" rIns="68580" bIns="34290"/>
          <a:lst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a:lstStyle>
          <a:p>
            <a:r>
              <a:rPr lang="en-US" sz="2100" b="1" kern="0">
                <a:solidFill>
                  <a:srgbClr val="0070C0"/>
                </a:solidFill>
                <a:latin typeface="Calibri" panose="020F0502020204030204" pitchFamily="34" charset="0"/>
              </a:rPr>
              <a:t>Most ATP production occurs by oxidative phosphorylation</a:t>
            </a:r>
          </a:p>
          <a:p>
            <a:r>
              <a:rPr lang="en-US" sz="2100" b="1" kern="0">
                <a:solidFill>
                  <a:srgbClr val="0070C0"/>
                </a:solidFill>
                <a:latin typeface="Calibri" panose="020F0502020204030204" pitchFamily="34" charset="0"/>
              </a:rPr>
              <a:t>(The Electron Transport Chain)</a:t>
            </a:r>
          </a:p>
        </p:txBody>
      </p:sp>
      <p:sp>
        <p:nvSpPr>
          <p:cNvPr id="2" name="Rectangle 1"/>
          <p:cNvSpPr/>
          <p:nvPr/>
        </p:nvSpPr>
        <p:spPr>
          <a:xfrm>
            <a:off x="4681572" y="2371957"/>
            <a:ext cx="1075129" cy="346249"/>
          </a:xfrm>
          <a:prstGeom prst="rect">
            <a:avLst/>
          </a:prstGeom>
        </p:spPr>
        <p:txBody>
          <a:bodyPr wrap="none" lIns="68580" tIns="34290" rIns="68580" bIns="34290">
            <a:spAutoFit/>
          </a:bodyPr>
          <a:lstStyle/>
          <a:p>
            <a:r>
              <a:rPr lang="en-US" sz="1800"/>
              <a:t>electrons</a:t>
            </a:r>
          </a:p>
        </p:txBody>
      </p:sp>
      <p:sp>
        <p:nvSpPr>
          <p:cNvPr id="6" name="Rectangle 5"/>
          <p:cNvSpPr/>
          <p:nvPr/>
        </p:nvSpPr>
        <p:spPr>
          <a:xfrm>
            <a:off x="2997553" y="3027277"/>
            <a:ext cx="1357245" cy="346249"/>
          </a:xfrm>
          <a:prstGeom prst="rect">
            <a:avLst/>
          </a:prstGeom>
        </p:spPr>
        <p:txBody>
          <a:bodyPr wrap="none" lIns="68580" tIns="34290" rIns="68580" bIns="34290">
            <a:spAutoFit/>
          </a:bodyPr>
          <a:lstStyle/>
          <a:p>
            <a:r>
              <a:rPr lang="en-US" sz="1800"/>
              <a:t>membranes</a:t>
            </a:r>
          </a:p>
        </p:txBody>
      </p:sp>
    </p:spTree>
    <p:extLst>
      <p:ext uri="{BB962C8B-B14F-4D97-AF65-F5344CB8AC3E}">
        <p14:creationId xmlns:p14="http://schemas.microsoft.com/office/powerpoint/2010/main" val="119785052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80381" y="-1935"/>
            <a:ext cx="1315505" cy="484748"/>
          </a:xfrm>
          <a:prstGeom prst="rect">
            <a:avLst/>
          </a:prstGeom>
          <a:noFill/>
        </p:spPr>
        <p:txBody>
          <a:bodyPr wrap="none" lIns="68580" tIns="34290" rIns="68580" bIns="34290" rtlCol="0">
            <a:spAutoFit/>
          </a:bodyPr>
          <a:lstStyle/>
          <a:p>
            <a:pPr defTabSz="685783">
              <a:defRPr/>
            </a:pPr>
            <a:r>
              <a:rPr lang="en-US" sz="2700" kern="0">
                <a:solidFill>
                  <a:srgbClr val="333399"/>
                </a:solidFill>
                <a:latin typeface="Comic Sans MS" pitchFamily="66" charset="0"/>
              </a:rPr>
              <a:t>glucose</a:t>
            </a:r>
          </a:p>
        </p:txBody>
      </p:sp>
      <p:sp>
        <p:nvSpPr>
          <p:cNvPr id="8" name="TextBox 7"/>
          <p:cNvSpPr txBox="1"/>
          <p:nvPr/>
        </p:nvSpPr>
        <p:spPr>
          <a:xfrm>
            <a:off x="2886158" y="411938"/>
            <a:ext cx="2628900" cy="484748"/>
          </a:xfrm>
          <a:prstGeom prst="rect">
            <a:avLst/>
          </a:prstGeom>
          <a:noFill/>
        </p:spPr>
        <p:txBody>
          <a:bodyPr wrap="square" lIns="68580" tIns="34290" rIns="68580" bIns="34290" rtlCol="0">
            <a:spAutoFit/>
          </a:bodyPr>
          <a:lstStyle/>
          <a:p>
            <a:pPr defTabSz="685783">
              <a:defRPr/>
            </a:pPr>
            <a:r>
              <a:rPr lang="en-US" sz="2700" kern="0">
                <a:solidFill>
                  <a:sysClr val="windowText" lastClr="000000"/>
                </a:solidFill>
                <a:latin typeface="Comic Sans MS" pitchFamily="66" charset="0"/>
              </a:rPr>
              <a:t>2 NADH</a:t>
            </a:r>
          </a:p>
        </p:txBody>
      </p:sp>
      <p:sp>
        <p:nvSpPr>
          <p:cNvPr id="13" name="Right Arrow 12"/>
          <p:cNvSpPr/>
          <p:nvPr/>
        </p:nvSpPr>
        <p:spPr bwMode="auto">
          <a:xfrm>
            <a:off x="4369626" y="466892"/>
            <a:ext cx="1028700" cy="386789"/>
          </a:xfrm>
          <a:prstGeom prst="rightArrow">
            <a:avLst/>
          </a:prstGeom>
          <a:solidFill>
            <a:srgbClr val="FF00FF"/>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783">
              <a:defRPr/>
            </a:pPr>
            <a:r>
              <a:rPr lang="en-US" b="1" kern="0">
                <a:solidFill>
                  <a:sysClr val="windowText" lastClr="000000"/>
                </a:solidFill>
                <a:latin typeface="Comic Sans MS" pitchFamily="66" charset="0"/>
              </a:rPr>
              <a:t>ETC</a:t>
            </a:r>
            <a:endParaRPr lang="en-US" b="1" kern="0">
              <a:latin typeface="Comic Sans MS" pitchFamily="66" charset="0"/>
            </a:endParaRPr>
          </a:p>
        </p:txBody>
      </p:sp>
      <p:sp>
        <p:nvSpPr>
          <p:cNvPr id="14" name="Explosion 2 13"/>
          <p:cNvSpPr/>
          <p:nvPr/>
        </p:nvSpPr>
        <p:spPr bwMode="auto">
          <a:xfrm>
            <a:off x="5149718" y="-120034"/>
            <a:ext cx="2343150" cy="1143000"/>
          </a:xfrm>
          <a:prstGeom prst="irregularSeal2">
            <a:avLst/>
          </a:prstGeom>
          <a:solidFill>
            <a:srgbClr val="FFFF00"/>
          </a:solidFill>
          <a:ln w="9525" cap="flat" cmpd="sng" algn="ctr">
            <a:solidFill>
              <a:srgbClr val="FFFF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783">
              <a:defRPr/>
            </a:pPr>
            <a:r>
              <a:rPr lang="en-US" sz="2100" b="1" kern="0">
                <a:solidFill>
                  <a:sysClr val="windowText" lastClr="000000"/>
                </a:solidFill>
                <a:latin typeface="Comic Sans MS" pitchFamily="66" charset="0"/>
              </a:rPr>
              <a:t>6</a:t>
            </a:r>
            <a:r>
              <a:rPr lang="en-US" sz="2100" b="1" kern="0">
                <a:latin typeface="Comic Sans MS" pitchFamily="66" charset="0"/>
              </a:rPr>
              <a:t> ATP</a:t>
            </a:r>
          </a:p>
        </p:txBody>
      </p:sp>
      <p:sp>
        <p:nvSpPr>
          <p:cNvPr id="15" name="TextBox 14"/>
          <p:cNvSpPr txBox="1"/>
          <p:nvPr/>
        </p:nvSpPr>
        <p:spPr>
          <a:xfrm>
            <a:off x="5552435" y="1007825"/>
            <a:ext cx="1980350" cy="623248"/>
          </a:xfrm>
          <a:prstGeom prst="rect">
            <a:avLst/>
          </a:prstGeom>
          <a:noFill/>
        </p:spPr>
        <p:txBody>
          <a:bodyPr wrap="none" lIns="68580" tIns="34290" rIns="68580" bIns="34290" rtlCol="0">
            <a:spAutoFit/>
          </a:bodyPr>
          <a:lstStyle/>
          <a:p>
            <a:pPr defTabSz="685783">
              <a:defRPr/>
            </a:pPr>
            <a:r>
              <a:rPr lang="en-US" sz="1800" kern="0">
                <a:solidFill>
                  <a:sysClr val="windowText" lastClr="000000"/>
                </a:solidFill>
                <a:latin typeface="Comic Sans MS" pitchFamily="66" charset="0"/>
              </a:rPr>
              <a:t>2 USED TO </a:t>
            </a:r>
          </a:p>
          <a:p>
            <a:pPr defTabSz="685783">
              <a:defRPr/>
            </a:pPr>
            <a:r>
              <a:rPr lang="en-US" sz="1800" kern="0">
                <a:solidFill>
                  <a:sysClr val="windowText" lastClr="000000"/>
                </a:solidFill>
                <a:latin typeface="Comic Sans MS" pitchFamily="66" charset="0"/>
              </a:rPr>
              <a:t>SPLIT GLUCOSE</a:t>
            </a:r>
          </a:p>
        </p:txBody>
      </p:sp>
      <p:sp>
        <p:nvSpPr>
          <p:cNvPr id="16" name="Explosion 2 15"/>
          <p:cNvSpPr/>
          <p:nvPr/>
        </p:nvSpPr>
        <p:spPr bwMode="auto">
          <a:xfrm>
            <a:off x="3475698" y="758496"/>
            <a:ext cx="2343150" cy="1143000"/>
          </a:xfrm>
          <a:prstGeom prst="irregularSeal2">
            <a:avLst/>
          </a:prstGeom>
          <a:solidFill>
            <a:srgbClr val="FFFF00"/>
          </a:solidFill>
          <a:ln w="9525" cap="flat" cmpd="sng" algn="ctr">
            <a:solidFill>
              <a:srgbClr val="FFFF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783">
              <a:defRPr/>
            </a:pPr>
            <a:r>
              <a:rPr lang="en-US" sz="2100" b="1" kern="0">
                <a:solidFill>
                  <a:sysClr val="windowText" lastClr="000000"/>
                </a:solidFill>
                <a:latin typeface="Comic Sans MS" pitchFamily="66" charset="0"/>
              </a:rPr>
              <a:t>4</a:t>
            </a:r>
            <a:r>
              <a:rPr lang="en-US" sz="2100" b="1" kern="0">
                <a:latin typeface="Comic Sans MS" pitchFamily="66" charset="0"/>
              </a:rPr>
              <a:t> ATP</a:t>
            </a:r>
          </a:p>
        </p:txBody>
      </p:sp>
      <p:sp>
        <p:nvSpPr>
          <p:cNvPr id="17" name="TextBox 16"/>
          <p:cNvSpPr txBox="1"/>
          <p:nvPr/>
        </p:nvSpPr>
        <p:spPr>
          <a:xfrm>
            <a:off x="1609316" y="1804190"/>
            <a:ext cx="2367475" cy="484748"/>
          </a:xfrm>
          <a:prstGeom prst="rect">
            <a:avLst/>
          </a:prstGeom>
          <a:noFill/>
        </p:spPr>
        <p:txBody>
          <a:bodyPr wrap="none" lIns="68580" tIns="34290" rIns="68580" bIns="34290" rtlCol="0">
            <a:spAutoFit/>
          </a:bodyPr>
          <a:lstStyle/>
          <a:p>
            <a:pPr defTabSz="685783">
              <a:defRPr/>
            </a:pPr>
            <a:r>
              <a:rPr lang="en-US" sz="2700" kern="0">
                <a:solidFill>
                  <a:srgbClr val="CC00CC"/>
                </a:solidFill>
                <a:latin typeface="Comic Sans MS" pitchFamily="66" charset="0"/>
              </a:rPr>
              <a:t>2 pyruvic acid</a:t>
            </a:r>
          </a:p>
        </p:txBody>
      </p:sp>
      <p:sp>
        <p:nvSpPr>
          <p:cNvPr id="19" name="TextBox 18"/>
          <p:cNvSpPr txBox="1"/>
          <p:nvPr/>
        </p:nvSpPr>
        <p:spPr>
          <a:xfrm>
            <a:off x="2957825" y="2494459"/>
            <a:ext cx="1499449" cy="484748"/>
          </a:xfrm>
          <a:prstGeom prst="rect">
            <a:avLst/>
          </a:prstGeom>
          <a:noFill/>
        </p:spPr>
        <p:txBody>
          <a:bodyPr wrap="none" lIns="68580" tIns="34290" rIns="68580" bIns="34290" rtlCol="0">
            <a:spAutoFit/>
          </a:bodyPr>
          <a:lstStyle/>
          <a:p>
            <a:pPr defTabSz="685783">
              <a:defRPr/>
            </a:pPr>
            <a:r>
              <a:rPr lang="en-US" sz="2700" kern="0">
                <a:solidFill>
                  <a:sysClr val="windowText" lastClr="000000"/>
                </a:solidFill>
                <a:latin typeface="Comic Sans MS" pitchFamily="66" charset="0"/>
              </a:rPr>
              <a:t>2 NADH</a:t>
            </a:r>
          </a:p>
        </p:txBody>
      </p:sp>
      <p:sp>
        <p:nvSpPr>
          <p:cNvPr id="20" name="Right Arrow 19"/>
          <p:cNvSpPr/>
          <p:nvPr/>
        </p:nvSpPr>
        <p:spPr bwMode="auto">
          <a:xfrm>
            <a:off x="4447766" y="2533693"/>
            <a:ext cx="1028700" cy="386789"/>
          </a:xfrm>
          <a:prstGeom prst="rightArrow">
            <a:avLst/>
          </a:prstGeom>
          <a:solidFill>
            <a:srgbClr val="FF00FF"/>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783">
              <a:defRPr/>
            </a:pPr>
            <a:r>
              <a:rPr lang="en-US" b="1" kern="0">
                <a:solidFill>
                  <a:sysClr val="windowText" lastClr="000000"/>
                </a:solidFill>
                <a:latin typeface="Comic Sans MS" pitchFamily="66" charset="0"/>
              </a:rPr>
              <a:t>ETC</a:t>
            </a:r>
            <a:endParaRPr lang="en-US" b="1" kern="0">
              <a:latin typeface="Comic Sans MS" pitchFamily="66" charset="0"/>
            </a:endParaRPr>
          </a:p>
        </p:txBody>
      </p:sp>
      <p:sp>
        <p:nvSpPr>
          <p:cNvPr id="21" name="Explosion 2 20"/>
          <p:cNvSpPr/>
          <p:nvPr/>
        </p:nvSpPr>
        <p:spPr bwMode="auto">
          <a:xfrm>
            <a:off x="5244374" y="2180059"/>
            <a:ext cx="2343150" cy="1143000"/>
          </a:xfrm>
          <a:prstGeom prst="irregularSeal2">
            <a:avLst/>
          </a:prstGeom>
          <a:solidFill>
            <a:srgbClr val="FFFF00"/>
          </a:solidFill>
          <a:ln w="9525" cap="flat" cmpd="sng" algn="ctr">
            <a:solidFill>
              <a:srgbClr val="FFFF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783">
              <a:defRPr/>
            </a:pPr>
            <a:r>
              <a:rPr lang="en-US" sz="2100" b="1" kern="0">
                <a:solidFill>
                  <a:sysClr val="windowText" lastClr="000000"/>
                </a:solidFill>
                <a:latin typeface="Comic Sans MS" pitchFamily="66" charset="0"/>
              </a:rPr>
              <a:t>6</a:t>
            </a:r>
            <a:r>
              <a:rPr lang="en-US" sz="2100" b="1" kern="0">
                <a:latin typeface="Comic Sans MS" pitchFamily="66" charset="0"/>
              </a:rPr>
              <a:t> ATP</a:t>
            </a:r>
          </a:p>
        </p:txBody>
      </p:sp>
      <p:sp>
        <p:nvSpPr>
          <p:cNvPr id="23" name="Rectangle 22"/>
          <p:cNvSpPr/>
          <p:nvPr/>
        </p:nvSpPr>
        <p:spPr>
          <a:xfrm>
            <a:off x="1855561" y="3394468"/>
            <a:ext cx="1765598" cy="346249"/>
          </a:xfrm>
          <a:prstGeom prst="rect">
            <a:avLst/>
          </a:prstGeom>
        </p:spPr>
        <p:txBody>
          <a:bodyPr wrap="none" lIns="68580" tIns="34290" rIns="68580" bIns="34290">
            <a:spAutoFit/>
          </a:bodyPr>
          <a:lstStyle/>
          <a:p>
            <a:pPr defTabSz="685783">
              <a:defRPr/>
            </a:pPr>
            <a:r>
              <a:rPr lang="en-US" sz="1800" b="1" kern="0">
                <a:solidFill>
                  <a:srgbClr val="7030A0"/>
                </a:solidFill>
                <a:latin typeface="Comic Sans MS" pitchFamily="66" charset="0"/>
              </a:rPr>
              <a:t>ACETYL CO-A</a:t>
            </a:r>
          </a:p>
        </p:txBody>
      </p:sp>
      <p:sp>
        <p:nvSpPr>
          <p:cNvPr id="5" name="Down Arrow 4"/>
          <p:cNvSpPr/>
          <p:nvPr/>
        </p:nvSpPr>
        <p:spPr bwMode="auto">
          <a:xfrm>
            <a:off x="2475871" y="379126"/>
            <a:ext cx="593737" cy="1599956"/>
          </a:xfrm>
          <a:prstGeom prst="downArrow">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783">
              <a:defRPr/>
            </a:pPr>
            <a:r>
              <a:rPr lang="en-US" b="1" kern="0">
                <a:solidFill>
                  <a:sysClr val="windowText" lastClr="000000"/>
                </a:solidFill>
                <a:latin typeface="Comic Sans MS" pitchFamily="66" charset="0"/>
              </a:rPr>
              <a:t>glycolysis</a:t>
            </a:r>
            <a:endParaRPr lang="en-US" b="1" kern="0">
              <a:latin typeface="Comic Sans MS" pitchFamily="66" charset="0"/>
            </a:endParaRPr>
          </a:p>
        </p:txBody>
      </p:sp>
      <p:sp>
        <p:nvSpPr>
          <p:cNvPr id="25" name="Down Arrow 24"/>
          <p:cNvSpPr/>
          <p:nvPr/>
        </p:nvSpPr>
        <p:spPr bwMode="auto">
          <a:xfrm>
            <a:off x="2496185" y="2180570"/>
            <a:ext cx="593737" cy="1300543"/>
          </a:xfrm>
          <a:prstGeom prst="downArrow">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783">
              <a:defRPr/>
            </a:pPr>
            <a:endParaRPr lang="en-US" b="1" kern="0">
              <a:latin typeface="Comic Sans MS" pitchFamily="66" charset="0"/>
            </a:endParaRPr>
          </a:p>
        </p:txBody>
      </p:sp>
      <p:sp>
        <p:nvSpPr>
          <p:cNvPr id="26" name="Down Arrow 25"/>
          <p:cNvSpPr/>
          <p:nvPr/>
        </p:nvSpPr>
        <p:spPr bwMode="auto">
          <a:xfrm>
            <a:off x="2496185" y="3684537"/>
            <a:ext cx="593737" cy="1344664"/>
          </a:xfrm>
          <a:prstGeom prst="downArrow">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783">
              <a:defRPr/>
            </a:pPr>
            <a:r>
              <a:rPr lang="en-US" b="1" kern="0" err="1">
                <a:solidFill>
                  <a:sysClr val="windowText" lastClr="000000"/>
                </a:solidFill>
                <a:latin typeface="Comic Sans MS" pitchFamily="66" charset="0"/>
              </a:rPr>
              <a:t>Kreb’s</a:t>
            </a:r>
            <a:r>
              <a:rPr lang="en-US" b="1" kern="0">
                <a:solidFill>
                  <a:sysClr val="windowText" lastClr="000000"/>
                </a:solidFill>
                <a:latin typeface="Comic Sans MS" pitchFamily="66" charset="0"/>
              </a:rPr>
              <a:t> </a:t>
            </a:r>
            <a:endParaRPr lang="en-US" b="1" kern="0">
              <a:latin typeface="Comic Sans MS" pitchFamily="66" charset="0"/>
            </a:endParaRPr>
          </a:p>
        </p:txBody>
      </p:sp>
      <p:sp>
        <p:nvSpPr>
          <p:cNvPr id="27" name="TextBox 26"/>
          <p:cNvSpPr txBox="1"/>
          <p:nvPr/>
        </p:nvSpPr>
        <p:spPr>
          <a:xfrm>
            <a:off x="3053141" y="4183344"/>
            <a:ext cx="1470595" cy="484748"/>
          </a:xfrm>
          <a:prstGeom prst="rect">
            <a:avLst/>
          </a:prstGeom>
          <a:noFill/>
        </p:spPr>
        <p:txBody>
          <a:bodyPr wrap="none" lIns="68580" tIns="34290" rIns="68580" bIns="34290" rtlCol="0">
            <a:spAutoFit/>
          </a:bodyPr>
          <a:lstStyle/>
          <a:p>
            <a:pPr defTabSz="685783">
              <a:defRPr/>
            </a:pPr>
            <a:r>
              <a:rPr lang="en-US" sz="2700" kern="0">
                <a:solidFill>
                  <a:sysClr val="windowText" lastClr="000000"/>
                </a:solidFill>
                <a:latin typeface="Comic Sans MS" pitchFamily="66" charset="0"/>
              </a:rPr>
              <a:t>2FADH</a:t>
            </a:r>
            <a:r>
              <a:rPr lang="en-US" sz="2700" kern="0" baseline="-25000">
                <a:solidFill>
                  <a:sysClr val="windowText" lastClr="000000"/>
                </a:solidFill>
                <a:latin typeface="Comic Sans MS" pitchFamily="66" charset="0"/>
              </a:rPr>
              <a:t>2</a:t>
            </a:r>
            <a:endParaRPr lang="en-US" sz="2700" kern="0">
              <a:solidFill>
                <a:sysClr val="windowText" lastClr="000000"/>
              </a:solidFill>
              <a:latin typeface="Comic Sans MS" pitchFamily="66" charset="0"/>
            </a:endParaRPr>
          </a:p>
        </p:txBody>
      </p:sp>
      <p:sp>
        <p:nvSpPr>
          <p:cNvPr id="28" name="TextBox 27"/>
          <p:cNvSpPr txBox="1"/>
          <p:nvPr/>
        </p:nvSpPr>
        <p:spPr>
          <a:xfrm>
            <a:off x="3053141" y="3737546"/>
            <a:ext cx="1499449" cy="484748"/>
          </a:xfrm>
          <a:prstGeom prst="rect">
            <a:avLst/>
          </a:prstGeom>
          <a:noFill/>
        </p:spPr>
        <p:txBody>
          <a:bodyPr wrap="none" lIns="68580" tIns="34290" rIns="68580" bIns="34290" rtlCol="0">
            <a:spAutoFit/>
          </a:bodyPr>
          <a:lstStyle/>
          <a:p>
            <a:pPr defTabSz="685783">
              <a:defRPr/>
            </a:pPr>
            <a:r>
              <a:rPr lang="en-US" sz="2700" kern="0">
                <a:solidFill>
                  <a:sysClr val="windowText" lastClr="000000"/>
                </a:solidFill>
                <a:latin typeface="Comic Sans MS" pitchFamily="66" charset="0"/>
              </a:rPr>
              <a:t>6 NADH</a:t>
            </a:r>
          </a:p>
        </p:txBody>
      </p:sp>
      <p:sp>
        <p:nvSpPr>
          <p:cNvPr id="29" name="Right Arrow 28"/>
          <p:cNvSpPr/>
          <p:nvPr/>
        </p:nvSpPr>
        <p:spPr bwMode="auto">
          <a:xfrm>
            <a:off x="4523735" y="4243099"/>
            <a:ext cx="1028700" cy="386789"/>
          </a:xfrm>
          <a:prstGeom prst="rightArrow">
            <a:avLst/>
          </a:prstGeom>
          <a:solidFill>
            <a:srgbClr val="FF00FF"/>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783">
              <a:defRPr/>
            </a:pPr>
            <a:r>
              <a:rPr lang="en-US" b="1" kern="0">
                <a:solidFill>
                  <a:sysClr val="windowText" lastClr="000000"/>
                </a:solidFill>
                <a:latin typeface="Comic Sans MS" pitchFamily="66" charset="0"/>
              </a:rPr>
              <a:t>ETC</a:t>
            </a:r>
            <a:endParaRPr lang="en-US" b="1" kern="0">
              <a:latin typeface="Comic Sans MS" pitchFamily="66" charset="0"/>
            </a:endParaRPr>
          </a:p>
        </p:txBody>
      </p:sp>
      <p:sp>
        <p:nvSpPr>
          <p:cNvPr id="30" name="Right Arrow 29"/>
          <p:cNvSpPr/>
          <p:nvPr/>
        </p:nvSpPr>
        <p:spPr bwMode="auto">
          <a:xfrm>
            <a:off x="4561555" y="3734918"/>
            <a:ext cx="1028700" cy="386789"/>
          </a:xfrm>
          <a:prstGeom prst="rightArrow">
            <a:avLst/>
          </a:prstGeom>
          <a:solidFill>
            <a:srgbClr val="FF00FF"/>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783">
              <a:defRPr/>
            </a:pPr>
            <a:r>
              <a:rPr lang="en-US" b="1" kern="0">
                <a:solidFill>
                  <a:sysClr val="windowText" lastClr="000000"/>
                </a:solidFill>
                <a:latin typeface="Comic Sans MS" pitchFamily="66" charset="0"/>
              </a:rPr>
              <a:t>ETC</a:t>
            </a:r>
            <a:endParaRPr lang="en-US" b="1" kern="0">
              <a:latin typeface="Comic Sans MS" pitchFamily="66" charset="0"/>
            </a:endParaRPr>
          </a:p>
        </p:txBody>
      </p:sp>
      <p:sp>
        <p:nvSpPr>
          <p:cNvPr id="31" name="Explosion 2 30"/>
          <p:cNvSpPr/>
          <p:nvPr/>
        </p:nvSpPr>
        <p:spPr bwMode="auto">
          <a:xfrm>
            <a:off x="5493438" y="3206070"/>
            <a:ext cx="2521007" cy="1143000"/>
          </a:xfrm>
          <a:prstGeom prst="irregularSeal2">
            <a:avLst/>
          </a:prstGeom>
          <a:solidFill>
            <a:srgbClr val="FFFF00"/>
          </a:solidFill>
          <a:ln w="9525" cap="flat" cmpd="sng" algn="ctr">
            <a:solidFill>
              <a:srgbClr val="FFFF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783">
              <a:defRPr/>
            </a:pPr>
            <a:r>
              <a:rPr lang="en-US" sz="2100" b="1" kern="0">
                <a:solidFill>
                  <a:sysClr val="windowText" lastClr="000000"/>
                </a:solidFill>
                <a:latin typeface="Comic Sans MS" pitchFamily="66" charset="0"/>
              </a:rPr>
              <a:t>18</a:t>
            </a:r>
            <a:r>
              <a:rPr lang="en-US" sz="2100" b="1" kern="0">
                <a:latin typeface="Comic Sans MS" pitchFamily="66" charset="0"/>
              </a:rPr>
              <a:t> ATP</a:t>
            </a:r>
          </a:p>
        </p:txBody>
      </p:sp>
      <p:sp>
        <p:nvSpPr>
          <p:cNvPr id="32" name="Explosion 2 31"/>
          <p:cNvSpPr/>
          <p:nvPr/>
        </p:nvSpPr>
        <p:spPr bwMode="auto">
          <a:xfrm>
            <a:off x="5590255" y="4000500"/>
            <a:ext cx="2343150" cy="1143000"/>
          </a:xfrm>
          <a:prstGeom prst="irregularSeal2">
            <a:avLst/>
          </a:prstGeom>
          <a:solidFill>
            <a:srgbClr val="FFFF00"/>
          </a:solidFill>
          <a:ln w="9525" cap="flat" cmpd="sng" algn="ctr">
            <a:solidFill>
              <a:srgbClr val="FFFF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783">
              <a:defRPr/>
            </a:pPr>
            <a:r>
              <a:rPr lang="en-US" sz="2100" b="1" kern="0">
                <a:solidFill>
                  <a:sysClr val="windowText" lastClr="000000"/>
                </a:solidFill>
                <a:latin typeface="Comic Sans MS" pitchFamily="66" charset="0"/>
              </a:rPr>
              <a:t>4</a:t>
            </a:r>
            <a:r>
              <a:rPr lang="en-US" sz="2100" b="1" kern="0">
                <a:latin typeface="Comic Sans MS" pitchFamily="66" charset="0"/>
              </a:rPr>
              <a:t> ATP</a:t>
            </a:r>
          </a:p>
        </p:txBody>
      </p:sp>
      <p:sp>
        <p:nvSpPr>
          <p:cNvPr id="22" name="Right Arrow 21"/>
          <p:cNvSpPr/>
          <p:nvPr/>
        </p:nvSpPr>
        <p:spPr bwMode="auto">
          <a:xfrm>
            <a:off x="3067532" y="1055672"/>
            <a:ext cx="1028700" cy="386789"/>
          </a:xfrm>
          <a:prstGeom prst="rightArrow">
            <a:avLst/>
          </a:prstGeom>
          <a:solidFill>
            <a:srgbClr val="FF00FF"/>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783">
              <a:defRPr/>
            </a:pPr>
            <a:endParaRPr lang="en-US" b="1" kern="0">
              <a:latin typeface="Comic Sans MS" pitchFamily="66" charset="0"/>
            </a:endParaRPr>
          </a:p>
        </p:txBody>
      </p:sp>
      <p:sp>
        <p:nvSpPr>
          <p:cNvPr id="24" name="Explosion 2 23"/>
          <p:cNvSpPr/>
          <p:nvPr/>
        </p:nvSpPr>
        <p:spPr bwMode="auto">
          <a:xfrm>
            <a:off x="5332388" y="737043"/>
            <a:ext cx="2343150" cy="1143000"/>
          </a:xfrm>
          <a:prstGeom prst="irregularSeal2">
            <a:avLst/>
          </a:prstGeom>
          <a:solidFill>
            <a:srgbClr val="FFFF00"/>
          </a:solidFill>
          <a:ln w="9525" cap="flat" cmpd="sng" algn="ctr">
            <a:solidFill>
              <a:srgbClr val="FFFF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783">
              <a:defRPr/>
            </a:pPr>
            <a:r>
              <a:rPr lang="en-US" sz="2100" b="1" kern="0">
                <a:solidFill>
                  <a:sysClr val="windowText" lastClr="000000"/>
                </a:solidFill>
                <a:latin typeface="Comic Sans MS" pitchFamily="66" charset="0"/>
              </a:rPr>
              <a:t>2</a:t>
            </a:r>
            <a:r>
              <a:rPr lang="en-US" sz="2100" b="1" kern="0">
                <a:latin typeface="Comic Sans MS" pitchFamily="66" charset="0"/>
              </a:rPr>
              <a:t> ATP</a:t>
            </a:r>
          </a:p>
        </p:txBody>
      </p:sp>
      <p:sp>
        <p:nvSpPr>
          <p:cNvPr id="3" name="&quot;No&quot; Symbol 2"/>
          <p:cNvSpPr/>
          <p:nvPr/>
        </p:nvSpPr>
        <p:spPr bwMode="auto">
          <a:xfrm>
            <a:off x="5736376" y="213393"/>
            <a:ext cx="377941" cy="400050"/>
          </a:xfrm>
          <a:prstGeom prst="noSmoking">
            <a:avLst>
              <a:gd name="adj" fmla="val 1007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783">
              <a:defRPr/>
            </a:pPr>
            <a:endParaRPr lang="en-US" sz="2100" b="1" kern="0">
              <a:latin typeface="Comic Sans MS" pitchFamily="66" charset="0"/>
            </a:endParaRPr>
          </a:p>
        </p:txBody>
      </p:sp>
      <p:sp>
        <p:nvSpPr>
          <p:cNvPr id="33" name="Explosion 2 32"/>
          <p:cNvSpPr/>
          <p:nvPr/>
        </p:nvSpPr>
        <p:spPr bwMode="auto">
          <a:xfrm>
            <a:off x="5697728" y="-280980"/>
            <a:ext cx="2343150" cy="1420391"/>
          </a:xfrm>
          <a:prstGeom prst="irregularSeal2">
            <a:avLst/>
          </a:prstGeom>
          <a:solidFill>
            <a:srgbClr val="FFFF00"/>
          </a:solidFill>
          <a:ln w="9525" cap="flat" cmpd="sng" algn="ctr">
            <a:solidFill>
              <a:srgbClr val="FFFF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783">
              <a:defRPr/>
            </a:pPr>
            <a:r>
              <a:rPr lang="en-US" sz="2100" b="1" kern="0">
                <a:solidFill>
                  <a:sysClr val="windowText" lastClr="000000"/>
                </a:solidFill>
                <a:latin typeface="Comic Sans MS" pitchFamily="66" charset="0"/>
              </a:rPr>
              <a:t>4</a:t>
            </a:r>
            <a:r>
              <a:rPr lang="en-US" sz="2100" b="1" kern="0">
                <a:latin typeface="Comic Sans MS" pitchFamily="66" charset="0"/>
              </a:rPr>
              <a:t> ATP</a:t>
            </a:r>
          </a:p>
        </p:txBody>
      </p:sp>
    </p:spTree>
    <p:extLst>
      <p:ext uri="{BB962C8B-B14F-4D97-AF65-F5344CB8AC3E}">
        <p14:creationId xmlns:p14="http://schemas.microsoft.com/office/powerpoint/2010/main" val="31137571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arn(inVertical)">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ppt_w</p:attrName>
                                        </p:attrNameLst>
                                      </p:cBhvr>
                                      <p:tavLst>
                                        <p:tav tm="0">
                                          <p:val>
                                            <p:fltVal val="0"/>
                                          </p:val>
                                        </p:tav>
                                        <p:tav tm="100000">
                                          <p:val>
                                            <p:strVal val="#ppt_w"/>
                                          </p:val>
                                        </p:tav>
                                      </p:tavLst>
                                    </p:anim>
                                    <p:anim calcmode="lin" valueType="num">
                                      <p:cBhvr>
                                        <p:cTn id="47" dur="500" fill="hold"/>
                                        <p:tgtEl>
                                          <p:spTgt spid="24"/>
                                        </p:tgtEl>
                                        <p:attrNameLst>
                                          <p:attrName>ppt_h</p:attrName>
                                        </p:attrNameLst>
                                      </p:cBhvr>
                                      <p:tavLst>
                                        <p:tav tm="0">
                                          <p:val>
                                            <p:fltVal val="0"/>
                                          </p:val>
                                        </p:tav>
                                        <p:tav tm="100000">
                                          <p:val>
                                            <p:strVal val="#ppt_h"/>
                                          </p:val>
                                        </p:tav>
                                      </p:tavLst>
                                    </p:anim>
                                    <p:animEffect transition="in" filter="fade">
                                      <p:cBhvr>
                                        <p:cTn id="48" dur="5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23" presetClass="exit" presetSubtype="32" fill="hold" grpId="1" nodeType="clickEffect">
                                  <p:stCondLst>
                                    <p:cond delay="0"/>
                                  </p:stCondLst>
                                  <p:childTnLst>
                                    <p:anim calcmode="lin" valueType="num">
                                      <p:cBhvr>
                                        <p:cTn id="52" dur="500"/>
                                        <p:tgtEl>
                                          <p:spTgt spid="16"/>
                                        </p:tgtEl>
                                        <p:attrNameLst>
                                          <p:attrName>ppt_w</p:attrName>
                                        </p:attrNameLst>
                                      </p:cBhvr>
                                      <p:tavLst>
                                        <p:tav tm="0">
                                          <p:val>
                                            <p:strVal val="ppt_w"/>
                                          </p:val>
                                        </p:tav>
                                        <p:tav tm="100000">
                                          <p:val>
                                            <p:fltVal val="0"/>
                                          </p:val>
                                        </p:tav>
                                      </p:tavLst>
                                    </p:anim>
                                    <p:anim calcmode="lin" valueType="num">
                                      <p:cBhvr>
                                        <p:cTn id="53" dur="500"/>
                                        <p:tgtEl>
                                          <p:spTgt spid="16"/>
                                        </p:tgtEl>
                                        <p:attrNameLst>
                                          <p:attrName>ppt_h</p:attrName>
                                        </p:attrNameLst>
                                      </p:cBhvr>
                                      <p:tavLst>
                                        <p:tav tm="0">
                                          <p:val>
                                            <p:strVal val="ppt_h"/>
                                          </p:val>
                                        </p:tav>
                                        <p:tav tm="100000">
                                          <p:val>
                                            <p:fltVal val="0"/>
                                          </p:val>
                                        </p:tav>
                                      </p:tavLst>
                                    </p:anim>
                                    <p:set>
                                      <p:cBhvr>
                                        <p:cTn id="54" dur="1" fill="hold">
                                          <p:stCondLst>
                                            <p:cond delay="499"/>
                                          </p:stCondLst>
                                        </p:cTn>
                                        <p:tgtEl>
                                          <p:spTgt spid="1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arn(inVertical)">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barn(inVertical)">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left)">
                                      <p:cBhvr>
                                        <p:cTn id="69" dur="500"/>
                                        <p:tgtEl>
                                          <p:spTgt spid="20"/>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p:cTn id="74" dur="500" fill="hold"/>
                                        <p:tgtEl>
                                          <p:spTgt spid="21"/>
                                        </p:tgtEl>
                                        <p:attrNameLst>
                                          <p:attrName>ppt_w</p:attrName>
                                        </p:attrNameLst>
                                      </p:cBhvr>
                                      <p:tavLst>
                                        <p:tav tm="0">
                                          <p:val>
                                            <p:fltVal val="0"/>
                                          </p:val>
                                        </p:tav>
                                        <p:tav tm="100000">
                                          <p:val>
                                            <p:strVal val="#ppt_w"/>
                                          </p:val>
                                        </p:tav>
                                      </p:tavLst>
                                    </p:anim>
                                    <p:anim calcmode="lin" valueType="num">
                                      <p:cBhvr>
                                        <p:cTn id="75" dur="500" fill="hold"/>
                                        <p:tgtEl>
                                          <p:spTgt spid="21"/>
                                        </p:tgtEl>
                                        <p:attrNameLst>
                                          <p:attrName>ppt_h</p:attrName>
                                        </p:attrNameLst>
                                      </p:cBhvr>
                                      <p:tavLst>
                                        <p:tav tm="0">
                                          <p:val>
                                            <p:fltVal val="0"/>
                                          </p:val>
                                        </p:tav>
                                        <p:tav tm="100000">
                                          <p:val>
                                            <p:strVal val="#ppt_h"/>
                                          </p:val>
                                        </p:tav>
                                      </p:tavLst>
                                    </p:anim>
                                    <p:animEffect transition="in" filter="fade">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up)">
                                      <p:cBhvr>
                                        <p:cTn id="81" dur="500"/>
                                        <p:tgtEl>
                                          <p:spTgt spid="25"/>
                                        </p:tgtEl>
                                      </p:cBhvr>
                                    </p:animEffect>
                                  </p:childTnLst>
                                </p:cTn>
                              </p:par>
                            </p:childTnLst>
                          </p:cTn>
                        </p:par>
                      </p:childTnLst>
                    </p:cTn>
                  </p:par>
                  <p:par>
                    <p:cTn id="82" fill="hold">
                      <p:stCondLst>
                        <p:cond delay="indefinite"/>
                      </p:stCondLst>
                      <p:childTnLst>
                        <p:par>
                          <p:cTn id="83" fill="hold">
                            <p:stCondLst>
                              <p:cond delay="0"/>
                            </p:stCondLst>
                            <p:childTnLst>
                              <p:par>
                                <p:cTn id="84" presetID="16" presetClass="entr" presetSubtype="21"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barn(inVertical)">
                                      <p:cBhvr>
                                        <p:cTn id="86" dur="5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wipe(up)">
                                      <p:cBhvr>
                                        <p:cTn id="91" dur="500"/>
                                        <p:tgtEl>
                                          <p:spTgt spid="2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wipe(left)">
                                      <p:cBhvr>
                                        <p:cTn id="96" dur="500"/>
                                        <p:tgtEl>
                                          <p:spTgt spid="2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wipe(left)">
                                      <p:cBhvr>
                                        <p:cTn id="101" dur="500"/>
                                        <p:tgtEl>
                                          <p:spTgt spid="30"/>
                                        </p:tgtEl>
                                      </p:cBhvr>
                                    </p:animEffect>
                                  </p:childTnLst>
                                </p:cTn>
                              </p:par>
                            </p:childTnLst>
                          </p:cTn>
                        </p:par>
                      </p:childTnLst>
                    </p:cTn>
                  </p:par>
                  <p:par>
                    <p:cTn id="102" fill="hold">
                      <p:stCondLst>
                        <p:cond delay="indefinite"/>
                      </p:stCondLst>
                      <p:childTnLst>
                        <p:par>
                          <p:cTn id="103" fill="hold">
                            <p:stCondLst>
                              <p:cond delay="0"/>
                            </p:stCondLst>
                            <p:childTnLst>
                              <p:par>
                                <p:cTn id="104" presetID="53" presetClass="entr" presetSubtype="16" fill="hold" grpId="0" nodeType="clickEffect">
                                  <p:stCondLst>
                                    <p:cond delay="0"/>
                                  </p:stCondLst>
                                  <p:childTnLst>
                                    <p:set>
                                      <p:cBhvr>
                                        <p:cTn id="105" dur="1" fill="hold">
                                          <p:stCondLst>
                                            <p:cond delay="0"/>
                                          </p:stCondLst>
                                        </p:cTn>
                                        <p:tgtEl>
                                          <p:spTgt spid="31"/>
                                        </p:tgtEl>
                                        <p:attrNameLst>
                                          <p:attrName>style.visibility</p:attrName>
                                        </p:attrNameLst>
                                      </p:cBhvr>
                                      <p:to>
                                        <p:strVal val="visible"/>
                                      </p:to>
                                    </p:set>
                                    <p:anim calcmode="lin" valueType="num">
                                      <p:cBhvr>
                                        <p:cTn id="106" dur="500" fill="hold"/>
                                        <p:tgtEl>
                                          <p:spTgt spid="31"/>
                                        </p:tgtEl>
                                        <p:attrNameLst>
                                          <p:attrName>ppt_w</p:attrName>
                                        </p:attrNameLst>
                                      </p:cBhvr>
                                      <p:tavLst>
                                        <p:tav tm="0">
                                          <p:val>
                                            <p:fltVal val="0"/>
                                          </p:val>
                                        </p:tav>
                                        <p:tav tm="100000">
                                          <p:val>
                                            <p:strVal val="#ppt_w"/>
                                          </p:val>
                                        </p:tav>
                                      </p:tavLst>
                                    </p:anim>
                                    <p:anim calcmode="lin" valueType="num">
                                      <p:cBhvr>
                                        <p:cTn id="107" dur="500" fill="hold"/>
                                        <p:tgtEl>
                                          <p:spTgt spid="31"/>
                                        </p:tgtEl>
                                        <p:attrNameLst>
                                          <p:attrName>ppt_h</p:attrName>
                                        </p:attrNameLst>
                                      </p:cBhvr>
                                      <p:tavLst>
                                        <p:tav tm="0">
                                          <p:val>
                                            <p:fltVal val="0"/>
                                          </p:val>
                                        </p:tav>
                                        <p:tav tm="100000">
                                          <p:val>
                                            <p:strVal val="#ppt_h"/>
                                          </p:val>
                                        </p:tav>
                                      </p:tavLst>
                                    </p:anim>
                                    <p:animEffect transition="in" filter="fade">
                                      <p:cBhvr>
                                        <p:cTn id="108" dur="500"/>
                                        <p:tgtEl>
                                          <p:spTgt spid="31"/>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wipe(left)">
                                      <p:cBhvr>
                                        <p:cTn id="113" dur="500"/>
                                        <p:tgtEl>
                                          <p:spTgt spid="27"/>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wipe(left)">
                                      <p:cBhvr>
                                        <p:cTn id="118" dur="500"/>
                                        <p:tgtEl>
                                          <p:spTgt spid="29"/>
                                        </p:tgtEl>
                                      </p:cBhvr>
                                    </p:animEffect>
                                  </p:childTnLst>
                                </p:cTn>
                              </p:par>
                            </p:childTnLst>
                          </p:cTn>
                        </p:par>
                      </p:childTnLst>
                    </p:cTn>
                  </p:par>
                  <p:par>
                    <p:cTn id="119" fill="hold">
                      <p:stCondLst>
                        <p:cond delay="indefinite"/>
                      </p:stCondLst>
                      <p:childTnLst>
                        <p:par>
                          <p:cTn id="120" fill="hold">
                            <p:stCondLst>
                              <p:cond delay="0"/>
                            </p:stCondLst>
                            <p:childTnLst>
                              <p:par>
                                <p:cTn id="121" presetID="53" presetClass="entr" presetSubtype="16" fill="hold" grpId="0" nodeType="clickEffect">
                                  <p:stCondLst>
                                    <p:cond delay="0"/>
                                  </p:stCondLst>
                                  <p:childTnLst>
                                    <p:set>
                                      <p:cBhvr>
                                        <p:cTn id="122" dur="1" fill="hold">
                                          <p:stCondLst>
                                            <p:cond delay="0"/>
                                          </p:stCondLst>
                                        </p:cTn>
                                        <p:tgtEl>
                                          <p:spTgt spid="32"/>
                                        </p:tgtEl>
                                        <p:attrNameLst>
                                          <p:attrName>style.visibility</p:attrName>
                                        </p:attrNameLst>
                                      </p:cBhvr>
                                      <p:to>
                                        <p:strVal val="visible"/>
                                      </p:to>
                                    </p:set>
                                    <p:anim calcmode="lin" valueType="num">
                                      <p:cBhvr>
                                        <p:cTn id="123" dur="500" fill="hold"/>
                                        <p:tgtEl>
                                          <p:spTgt spid="32"/>
                                        </p:tgtEl>
                                        <p:attrNameLst>
                                          <p:attrName>ppt_w</p:attrName>
                                        </p:attrNameLst>
                                      </p:cBhvr>
                                      <p:tavLst>
                                        <p:tav tm="0">
                                          <p:val>
                                            <p:fltVal val="0"/>
                                          </p:val>
                                        </p:tav>
                                        <p:tav tm="100000">
                                          <p:val>
                                            <p:strVal val="#ppt_w"/>
                                          </p:val>
                                        </p:tav>
                                      </p:tavLst>
                                    </p:anim>
                                    <p:anim calcmode="lin" valueType="num">
                                      <p:cBhvr>
                                        <p:cTn id="124" dur="500" fill="hold"/>
                                        <p:tgtEl>
                                          <p:spTgt spid="32"/>
                                        </p:tgtEl>
                                        <p:attrNameLst>
                                          <p:attrName>ppt_h</p:attrName>
                                        </p:attrNameLst>
                                      </p:cBhvr>
                                      <p:tavLst>
                                        <p:tav tm="0">
                                          <p:val>
                                            <p:fltVal val="0"/>
                                          </p:val>
                                        </p:tav>
                                        <p:tav tm="100000">
                                          <p:val>
                                            <p:strVal val="#ppt_h"/>
                                          </p:val>
                                        </p:tav>
                                      </p:tavLst>
                                    </p:anim>
                                    <p:animEffect transition="in" filter="fade">
                                      <p:cBhvr>
                                        <p:cTn id="125" dur="500"/>
                                        <p:tgtEl>
                                          <p:spTgt spid="32"/>
                                        </p:tgtEl>
                                      </p:cBhvr>
                                    </p:animEffect>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grpId="0" nodeType="clickEffect">
                                  <p:stCondLst>
                                    <p:cond delay="0"/>
                                  </p:stCondLst>
                                  <p:childTnLst>
                                    <p:set>
                                      <p:cBhvr>
                                        <p:cTn id="129" dur="1" fill="hold">
                                          <p:stCondLst>
                                            <p:cond delay="0"/>
                                          </p:stCondLst>
                                        </p:cTn>
                                        <p:tgtEl>
                                          <p:spTgt spid="3"/>
                                        </p:tgtEl>
                                        <p:attrNameLst>
                                          <p:attrName>style.visibility</p:attrName>
                                        </p:attrNameLst>
                                      </p:cBhvr>
                                      <p:to>
                                        <p:strVal val="visible"/>
                                      </p:to>
                                    </p:set>
                                    <p:anim calcmode="lin" valueType="num">
                                      <p:cBhvr additive="base">
                                        <p:cTn id="130" dur="500" fill="hold"/>
                                        <p:tgtEl>
                                          <p:spTgt spid="3"/>
                                        </p:tgtEl>
                                        <p:attrNameLst>
                                          <p:attrName>ppt_x</p:attrName>
                                        </p:attrNameLst>
                                      </p:cBhvr>
                                      <p:tavLst>
                                        <p:tav tm="0">
                                          <p:val>
                                            <p:strVal val="#ppt_x"/>
                                          </p:val>
                                        </p:tav>
                                        <p:tav tm="100000">
                                          <p:val>
                                            <p:strVal val="#ppt_x"/>
                                          </p:val>
                                        </p:tav>
                                      </p:tavLst>
                                    </p:anim>
                                    <p:anim calcmode="lin" valueType="num">
                                      <p:cBhvr additive="base">
                                        <p:cTn id="13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45" presetClass="entr" presetSubtype="0" fill="hold" grpId="0" nodeType="clickEffect">
                                  <p:stCondLst>
                                    <p:cond delay="0"/>
                                  </p:stCondLst>
                                  <p:childTnLst>
                                    <p:set>
                                      <p:cBhvr>
                                        <p:cTn id="135" dur="1" fill="hold">
                                          <p:stCondLst>
                                            <p:cond delay="0"/>
                                          </p:stCondLst>
                                        </p:cTn>
                                        <p:tgtEl>
                                          <p:spTgt spid="33"/>
                                        </p:tgtEl>
                                        <p:attrNameLst>
                                          <p:attrName>style.visibility</p:attrName>
                                        </p:attrNameLst>
                                      </p:cBhvr>
                                      <p:to>
                                        <p:strVal val="visible"/>
                                      </p:to>
                                    </p:set>
                                    <p:animEffect transition="in" filter="fade">
                                      <p:cBhvr>
                                        <p:cTn id="136" dur="2000"/>
                                        <p:tgtEl>
                                          <p:spTgt spid="33"/>
                                        </p:tgtEl>
                                      </p:cBhvr>
                                    </p:animEffect>
                                    <p:anim calcmode="lin" valueType="num">
                                      <p:cBhvr>
                                        <p:cTn id="137" dur="2000" fill="hold"/>
                                        <p:tgtEl>
                                          <p:spTgt spid="33"/>
                                        </p:tgtEl>
                                        <p:attrNameLst>
                                          <p:attrName>ppt_w</p:attrName>
                                        </p:attrNameLst>
                                      </p:cBhvr>
                                      <p:tavLst>
                                        <p:tav tm="0" fmla="#ppt_w*sin(2.5*pi*$)">
                                          <p:val>
                                            <p:fltVal val="0"/>
                                          </p:val>
                                        </p:tav>
                                        <p:tav tm="100000">
                                          <p:val>
                                            <p:fltVal val="1"/>
                                          </p:val>
                                        </p:tav>
                                      </p:tavLst>
                                    </p:anim>
                                    <p:anim calcmode="lin" valueType="num">
                                      <p:cBhvr>
                                        <p:cTn id="138"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4" grpId="0" animBg="1"/>
      <p:bldP spid="15" grpId="0"/>
      <p:bldP spid="16" grpId="0" animBg="1"/>
      <p:bldP spid="16" grpId="1" animBg="1"/>
      <p:bldP spid="17" grpId="0"/>
      <p:bldP spid="19" grpId="0"/>
      <p:bldP spid="20" grpId="0" animBg="1"/>
      <p:bldP spid="21" grpId="0" animBg="1"/>
      <p:bldP spid="23" grpId="0"/>
      <p:bldP spid="5" grpId="0" animBg="1"/>
      <p:bldP spid="25" grpId="0" animBg="1"/>
      <p:bldP spid="26" grpId="0" animBg="1"/>
      <p:bldP spid="27" grpId="0"/>
      <p:bldP spid="28" grpId="0"/>
      <p:bldP spid="29" grpId="0" animBg="1"/>
      <p:bldP spid="30" grpId="0" animBg="1"/>
      <p:bldP spid="31" grpId="0" animBg="1"/>
      <p:bldP spid="32" grpId="0" animBg="1"/>
      <p:bldP spid="22" grpId="0" animBg="1"/>
      <p:bldP spid="24" grpId="0" animBg="1"/>
      <p:bldP spid="3" grpId="0" animBg="1"/>
      <p:bldP spid="3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084007" y="1"/>
            <a:ext cx="6900081" cy="417878"/>
          </a:xfrm>
        </p:spPr>
        <p:txBody>
          <a:bodyPr/>
          <a:lstStyle/>
          <a:p>
            <a:r>
              <a:rPr lang="en-US" sz="2100"/>
              <a:t>Overview: Oxidative phosphorylation</a:t>
            </a:r>
          </a:p>
        </p:txBody>
      </p:sp>
      <p:sp>
        <p:nvSpPr>
          <p:cNvPr id="62467" name="Rectangle 3"/>
          <p:cNvSpPr>
            <a:spLocks noGrp="1" noChangeArrowheads="1"/>
          </p:cNvSpPr>
          <p:nvPr>
            <p:ph idx="1"/>
          </p:nvPr>
        </p:nvSpPr>
        <p:spPr>
          <a:xfrm>
            <a:off x="1182445" y="502596"/>
            <a:ext cx="6665912" cy="3355030"/>
          </a:xfrm>
        </p:spPr>
        <p:txBody>
          <a:bodyPr>
            <a:normAutofit fontScale="92500" lnSpcReduction="20000"/>
          </a:bodyPr>
          <a:lstStyle/>
          <a:p>
            <a:r>
              <a:rPr lang="en-US" sz="1800" dirty="0"/>
              <a:t>The final stage of cellular respiration is oxidative phosphorylation (ETC), which involves electron transport and chemiosmosis and requires an adequate supply of___________.</a:t>
            </a:r>
          </a:p>
          <a:p>
            <a:pPr lvl="0"/>
            <a:r>
              <a:rPr lang="en-US" sz="1800" dirty="0"/>
              <a:t>The electron transport chain is a series of _____________(electron carriers) built into a membrane that accept _____________from high energy NADH and FADH</a:t>
            </a:r>
            <a:r>
              <a:rPr lang="en-US" sz="1800" baseline="-25000" dirty="0"/>
              <a:t>2</a:t>
            </a:r>
            <a:r>
              <a:rPr lang="en-US" sz="1800" dirty="0"/>
              <a:t> </a:t>
            </a:r>
          </a:p>
          <a:p>
            <a:pPr lvl="0"/>
            <a:r>
              <a:rPr lang="en-US" sz="1800" dirty="0"/>
              <a:t>The proteins create an H</a:t>
            </a:r>
            <a:r>
              <a:rPr lang="en-US" sz="1800" baseline="30000" dirty="0"/>
              <a:t>+</a:t>
            </a:r>
            <a:r>
              <a:rPr lang="en-US" sz="1800" dirty="0"/>
              <a:t> ________________________across the membrane and then use the energy of that gradient to drive ATP synthesis. </a:t>
            </a:r>
          </a:p>
          <a:p>
            <a:pPr lvl="0"/>
            <a:r>
              <a:rPr lang="en-US" sz="1800" dirty="0"/>
              <a:t>When the electrons reach the bottom of the ETC they are picked up by the </a:t>
            </a:r>
            <a:r>
              <a:rPr lang="en-US" sz="1800" b="1" dirty="0"/>
              <a:t>final electron acceptor ________</a:t>
            </a:r>
            <a:r>
              <a:rPr lang="en-US" sz="1800" dirty="0"/>
              <a:t>to form_________. </a:t>
            </a:r>
          </a:p>
          <a:p>
            <a:pPr lvl="0"/>
            <a:r>
              <a:rPr lang="en-US" sz="1800" dirty="0"/>
              <a:t>In </a:t>
            </a:r>
            <a:r>
              <a:rPr lang="en-US" sz="1800" b="1" dirty="0"/>
              <a:t>chemiosmosis,</a:t>
            </a:r>
            <a:r>
              <a:rPr lang="en-US" sz="1800" dirty="0"/>
              <a:t> the H</a:t>
            </a:r>
            <a:r>
              <a:rPr lang="en-US" sz="1800" baseline="30000" dirty="0"/>
              <a:t>+</a:t>
            </a:r>
            <a:r>
              <a:rPr lang="en-US" sz="1800" dirty="0"/>
              <a:t> diffuses back across the inner membrane, through </a:t>
            </a:r>
            <a:r>
              <a:rPr lang="en-US" sz="1800" b="1" dirty="0"/>
              <a:t>ATP</a:t>
            </a:r>
            <a:r>
              <a:rPr lang="en-US" sz="1800" dirty="0"/>
              <a:t> </a:t>
            </a:r>
            <a:r>
              <a:rPr lang="en-US" sz="1800" b="1" dirty="0"/>
              <a:t>synthase</a:t>
            </a:r>
            <a:r>
              <a:rPr lang="en-US" sz="1800" dirty="0"/>
              <a:t> complexes, driving the synthesis of ATP.</a:t>
            </a:r>
          </a:p>
        </p:txBody>
      </p:sp>
      <p:cxnSp>
        <p:nvCxnSpPr>
          <p:cNvPr id="6" name="Straight Connector 5"/>
          <p:cNvCxnSpPr/>
          <p:nvPr/>
        </p:nvCxnSpPr>
        <p:spPr>
          <a:xfrm flipV="1">
            <a:off x="1182445" y="412284"/>
            <a:ext cx="6801644" cy="559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321527" y="831071"/>
            <a:ext cx="882844" cy="346249"/>
          </a:xfrm>
          <a:prstGeom prst="rect">
            <a:avLst/>
          </a:prstGeom>
        </p:spPr>
        <p:txBody>
          <a:bodyPr wrap="none" lIns="68580" tIns="34290" rIns="68580" bIns="34290">
            <a:spAutoFit/>
          </a:bodyPr>
          <a:lstStyle/>
          <a:p>
            <a:r>
              <a:rPr lang="en-US" sz="1800" dirty="0"/>
              <a:t>oxygen</a:t>
            </a:r>
          </a:p>
        </p:txBody>
      </p:sp>
      <p:sp>
        <p:nvSpPr>
          <p:cNvPr id="3" name="Rectangle 2"/>
          <p:cNvSpPr/>
          <p:nvPr/>
        </p:nvSpPr>
        <p:spPr>
          <a:xfrm>
            <a:off x="5403859" y="1097804"/>
            <a:ext cx="959713" cy="346249"/>
          </a:xfrm>
          <a:prstGeom prst="rect">
            <a:avLst/>
          </a:prstGeom>
        </p:spPr>
        <p:txBody>
          <a:bodyPr wrap="none" lIns="68580" tIns="34290" rIns="68580" bIns="34290">
            <a:spAutoFit/>
          </a:bodyPr>
          <a:lstStyle/>
          <a:p>
            <a:r>
              <a:rPr lang="en-US" sz="1800" dirty="0"/>
              <a:t>proteins</a:t>
            </a:r>
          </a:p>
        </p:txBody>
      </p:sp>
      <p:sp>
        <p:nvSpPr>
          <p:cNvPr id="4" name="Rectangle 3"/>
          <p:cNvSpPr/>
          <p:nvPr/>
        </p:nvSpPr>
        <p:spPr>
          <a:xfrm>
            <a:off x="5453871" y="1369425"/>
            <a:ext cx="1075129" cy="346249"/>
          </a:xfrm>
          <a:prstGeom prst="rect">
            <a:avLst/>
          </a:prstGeom>
        </p:spPr>
        <p:txBody>
          <a:bodyPr wrap="none" lIns="68580" tIns="34290" rIns="68580" bIns="34290">
            <a:spAutoFit/>
          </a:bodyPr>
          <a:lstStyle/>
          <a:p>
            <a:r>
              <a:rPr lang="en-US" sz="1800"/>
              <a:t>electrons</a:t>
            </a:r>
          </a:p>
        </p:txBody>
      </p:sp>
      <p:sp>
        <p:nvSpPr>
          <p:cNvPr id="5" name="Rectangle 4"/>
          <p:cNvSpPr/>
          <p:nvPr/>
        </p:nvSpPr>
        <p:spPr>
          <a:xfrm>
            <a:off x="3865067" y="1888373"/>
            <a:ext cx="2422703" cy="346249"/>
          </a:xfrm>
          <a:prstGeom prst="rect">
            <a:avLst/>
          </a:prstGeom>
        </p:spPr>
        <p:txBody>
          <a:bodyPr wrap="none" lIns="68580" tIns="34290" rIns="68580" bIns="34290">
            <a:spAutoFit/>
          </a:bodyPr>
          <a:lstStyle/>
          <a:p>
            <a:r>
              <a:rPr lang="en-US" sz="1800" dirty="0"/>
              <a:t>concentration gradient </a:t>
            </a:r>
          </a:p>
        </p:txBody>
      </p:sp>
      <p:sp>
        <p:nvSpPr>
          <p:cNvPr id="7" name="Rectangle 6"/>
          <p:cNvSpPr/>
          <p:nvPr/>
        </p:nvSpPr>
        <p:spPr>
          <a:xfrm>
            <a:off x="4045568" y="2791620"/>
            <a:ext cx="403634" cy="346249"/>
          </a:xfrm>
          <a:prstGeom prst="rect">
            <a:avLst/>
          </a:prstGeom>
        </p:spPr>
        <p:txBody>
          <a:bodyPr wrap="none" lIns="68580" tIns="34290" rIns="68580" bIns="34290">
            <a:spAutoFit/>
          </a:bodyPr>
          <a:lstStyle/>
          <a:p>
            <a:r>
              <a:rPr lang="en-US" sz="1800" dirty="0"/>
              <a:t>O</a:t>
            </a:r>
            <a:r>
              <a:rPr lang="en-US" sz="1800" baseline="-25000" dirty="0"/>
              <a:t>2</a:t>
            </a:r>
            <a:endParaRPr lang="en-US" sz="1800" dirty="0"/>
          </a:p>
        </p:txBody>
      </p:sp>
      <p:sp>
        <p:nvSpPr>
          <p:cNvPr id="8" name="Rectangle 7"/>
          <p:cNvSpPr/>
          <p:nvPr/>
        </p:nvSpPr>
        <p:spPr>
          <a:xfrm>
            <a:off x="5472422" y="2805409"/>
            <a:ext cx="715781" cy="346249"/>
          </a:xfrm>
          <a:prstGeom prst="rect">
            <a:avLst/>
          </a:prstGeom>
        </p:spPr>
        <p:txBody>
          <a:bodyPr wrap="none" lIns="68580" tIns="34290" rIns="68580" bIns="34290">
            <a:spAutoFit/>
          </a:bodyPr>
          <a:lstStyle/>
          <a:p>
            <a:r>
              <a:rPr lang="en-US" sz="1800" dirty="0"/>
              <a:t>water</a:t>
            </a:r>
          </a:p>
        </p:txBody>
      </p:sp>
    </p:spTree>
    <p:extLst>
      <p:ext uri="{BB962C8B-B14F-4D97-AF65-F5344CB8AC3E}">
        <p14:creationId xmlns:p14="http://schemas.microsoft.com/office/powerpoint/2010/main" val="4238096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fade">
                                      <p:cBhvr>
                                        <p:cTn id="12" dur="500"/>
                                        <p:tgtEl>
                                          <p:spTgt spid="624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2467">
                                            <p:txEl>
                                              <p:pRg st="2" end="2"/>
                                            </p:txEl>
                                          </p:spTgt>
                                        </p:tgtEl>
                                        <p:attrNameLst>
                                          <p:attrName>style.visibility</p:attrName>
                                        </p:attrNameLst>
                                      </p:cBhvr>
                                      <p:to>
                                        <p:strVal val="visible"/>
                                      </p:to>
                                    </p:set>
                                    <p:animEffect transition="in" filter="fade">
                                      <p:cBhvr>
                                        <p:cTn id="27" dur="500"/>
                                        <p:tgtEl>
                                          <p:spTgt spid="6246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2467">
                                            <p:txEl>
                                              <p:pRg st="3" end="3"/>
                                            </p:txEl>
                                          </p:spTgt>
                                        </p:tgtEl>
                                        <p:attrNameLst>
                                          <p:attrName>style.visibility</p:attrName>
                                        </p:attrNameLst>
                                      </p:cBhvr>
                                      <p:to>
                                        <p:strVal val="visible"/>
                                      </p:to>
                                    </p:set>
                                    <p:animEffect transition="in" filter="fade">
                                      <p:cBhvr>
                                        <p:cTn id="37" dur="500"/>
                                        <p:tgtEl>
                                          <p:spTgt spid="6246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2467">
                                            <p:txEl>
                                              <p:pRg st="4" end="4"/>
                                            </p:txEl>
                                          </p:spTgt>
                                        </p:tgtEl>
                                        <p:attrNameLst>
                                          <p:attrName>style.visibility</p:attrName>
                                        </p:attrNameLst>
                                      </p:cBhvr>
                                      <p:to>
                                        <p:strVal val="visible"/>
                                      </p:to>
                                    </p:set>
                                    <p:animEffect transition="in" filter="fade">
                                      <p:cBhvr>
                                        <p:cTn id="52" dur="500"/>
                                        <p:tgtEl>
                                          <p:spTgt spid="624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143000" y="73328"/>
            <a:ext cx="6858000" cy="780256"/>
          </a:xfrm>
        </p:spPr>
        <p:txBody>
          <a:bodyPr>
            <a:normAutofit fontScale="90000"/>
          </a:bodyPr>
          <a:lstStyle/>
          <a:p>
            <a:r>
              <a:rPr lang="en-US" dirty="0"/>
              <a:t>SCIENTIFIC THINKING: Scientists have discovered heat-producing, calorie-burning brown fat in adults</a:t>
            </a:r>
            <a:br>
              <a:rPr lang="en-US" dirty="0"/>
            </a:br>
            <a:r>
              <a:rPr lang="en-US" dirty="0"/>
              <a:t> </a:t>
            </a:r>
            <a:br>
              <a:rPr lang="en-US" dirty="0"/>
            </a:br>
            <a:endParaRPr lang="en-US" dirty="0"/>
          </a:p>
        </p:txBody>
      </p:sp>
      <p:sp>
        <p:nvSpPr>
          <p:cNvPr id="6" name="Content Placeholder 5"/>
          <p:cNvSpPr>
            <a:spLocks noGrp="1"/>
          </p:cNvSpPr>
          <p:nvPr>
            <p:ph idx="1"/>
          </p:nvPr>
        </p:nvSpPr>
        <p:spPr>
          <a:xfrm>
            <a:off x="1117161" y="909628"/>
            <a:ext cx="4150943" cy="4213963"/>
          </a:xfrm>
        </p:spPr>
        <p:txBody>
          <a:bodyPr/>
          <a:lstStyle/>
          <a:p>
            <a:pPr lvl="0"/>
            <a:r>
              <a:rPr lang="en-US" sz="1700" dirty="0"/>
              <a:t>Mitochondria in brown fat can burn fuel and produce heat without making ATP.</a:t>
            </a:r>
          </a:p>
          <a:p>
            <a:pPr>
              <a:spcBef>
                <a:spcPts val="0"/>
              </a:spcBef>
            </a:pPr>
            <a:r>
              <a:rPr lang="en-US" sz="1700" dirty="0"/>
              <a:t>Ion channels spanning the inner mitochondrial membrane</a:t>
            </a:r>
          </a:p>
          <a:p>
            <a:pPr marL="274313" lvl="1">
              <a:spcBef>
                <a:spcPts val="0"/>
              </a:spcBef>
            </a:pPr>
            <a:r>
              <a:rPr lang="en-US" sz="1700" dirty="0"/>
              <a:t>allow H</a:t>
            </a:r>
            <a:r>
              <a:rPr lang="en-US" sz="1700" baseline="30000" dirty="0"/>
              <a:t> +</a:t>
            </a:r>
            <a:r>
              <a:rPr lang="en-US" sz="1700" dirty="0"/>
              <a:t> to flow freely across the membrane </a:t>
            </a:r>
          </a:p>
          <a:p>
            <a:pPr marL="274313" lvl="1">
              <a:spcBef>
                <a:spcPts val="0"/>
              </a:spcBef>
            </a:pPr>
            <a:r>
              <a:rPr lang="en-US" sz="1700" dirty="0"/>
              <a:t>dissipate the H</a:t>
            </a:r>
            <a:r>
              <a:rPr lang="en-US" sz="1700" baseline="30000" dirty="0"/>
              <a:t>+</a:t>
            </a:r>
            <a:r>
              <a:rPr lang="en-US" sz="1700" dirty="0"/>
              <a:t> gradient that the electron transport chain produced, which does not allow ATP synthase to make ATP. </a:t>
            </a:r>
          </a:p>
          <a:p>
            <a:pPr lvl="0"/>
            <a:r>
              <a:rPr lang="en-US" sz="1700" dirty="0"/>
              <a:t>Scientific studies of humans indicate that</a:t>
            </a:r>
          </a:p>
          <a:p>
            <a:pPr marL="102868" lvl="1" indent="0">
              <a:buNone/>
            </a:pPr>
            <a:r>
              <a:rPr lang="en-US" sz="1700" dirty="0"/>
              <a:t>brown fat may be present in most people </a:t>
            </a:r>
          </a:p>
          <a:p>
            <a:pPr marL="102868" lvl="1" indent="0">
              <a:buNone/>
            </a:pPr>
            <a:r>
              <a:rPr lang="en-US" sz="1700" dirty="0"/>
              <a:t>when activated by cold environments, the brown fat of lean individuals is more active.</a:t>
            </a:r>
          </a:p>
          <a:p>
            <a:pPr lvl="1"/>
            <a:endParaRPr lang="en-US" sz="1700" dirty="0"/>
          </a:p>
        </p:txBody>
      </p:sp>
      <p:grpSp>
        <p:nvGrpSpPr>
          <p:cNvPr id="5" name="Group 4"/>
          <p:cNvGrpSpPr/>
          <p:nvPr/>
        </p:nvGrpSpPr>
        <p:grpSpPr>
          <a:xfrm>
            <a:off x="5239174" y="1436572"/>
            <a:ext cx="2709639" cy="2768414"/>
            <a:chOff x="2140260" y="896112"/>
            <a:chExt cx="4821372" cy="4971889"/>
          </a:xfrm>
        </p:grpSpPr>
        <p:pic>
          <p:nvPicPr>
            <p:cNvPr id="7" name="Picture 6" descr="06_11BrownFatActivityLevel-U.jpg"/>
            <p:cNvPicPr>
              <a:picLocks noChangeAspect="1"/>
            </p:cNvPicPr>
            <p:nvPr/>
          </p:nvPicPr>
          <p:blipFill rotWithShape="1">
            <a:blip r:embed="rId3" cstate="email">
              <a:extLst>
                <a:ext uri="{28A0092B-C50C-407E-A947-70E740481C1C}">
                  <a14:useLocalDpi xmlns:a14="http://schemas.microsoft.com/office/drawing/2010/main" val="0"/>
                </a:ext>
              </a:extLst>
            </a:blip>
            <a:srcRect b="7882"/>
            <a:stretch/>
          </p:blipFill>
          <p:spPr>
            <a:xfrm>
              <a:off x="2182368" y="896112"/>
              <a:ext cx="4779264" cy="4666488"/>
            </a:xfrm>
            <a:prstGeom prst="rect">
              <a:avLst/>
            </a:prstGeom>
          </p:spPr>
        </p:pic>
        <p:sp>
          <p:nvSpPr>
            <p:cNvPr id="8" name="Text Box 31"/>
            <p:cNvSpPr txBox="1">
              <a:spLocks noChangeArrowheads="1"/>
            </p:cNvSpPr>
            <p:nvPr/>
          </p:nvSpPr>
          <p:spPr bwMode="auto">
            <a:xfrm>
              <a:off x="3151762" y="5047348"/>
              <a:ext cx="1580966" cy="41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500">
                  <a:solidFill>
                    <a:srgbClr val="000000"/>
                  </a:solidFill>
                  <a:latin typeface="Calibri" panose="020F0502020204030204" pitchFamily="34" charset="0"/>
                </a:rPr>
                <a:t>Lean group</a:t>
              </a:r>
            </a:p>
          </p:txBody>
        </p:sp>
        <p:cxnSp>
          <p:nvCxnSpPr>
            <p:cNvPr id="9" name="Straight Connector 8"/>
            <p:cNvCxnSpPr/>
            <p:nvPr/>
          </p:nvCxnSpPr>
          <p:spPr bwMode="auto">
            <a:xfrm>
              <a:off x="2790098" y="1087500"/>
              <a:ext cx="3902" cy="3831633"/>
            </a:xfrm>
            <a:prstGeom prst="line">
              <a:avLst/>
            </a:prstGeom>
            <a:solidFill>
              <a:schemeClr val="accent1"/>
            </a:solidFill>
            <a:ln w="12700" cap="flat" cmpd="sng" algn="ctr">
              <a:solidFill>
                <a:schemeClr val="tx1"/>
              </a:solidFill>
              <a:prstDash val="solid"/>
              <a:round/>
              <a:headEnd type="stealth" w="lg"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 Box 31"/>
            <p:cNvSpPr txBox="1">
              <a:spLocks noChangeArrowheads="1"/>
            </p:cNvSpPr>
            <p:nvPr/>
          </p:nvSpPr>
          <p:spPr bwMode="auto">
            <a:xfrm>
              <a:off x="5056760" y="5038881"/>
              <a:ext cx="1804900" cy="82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500">
                  <a:solidFill>
                    <a:srgbClr val="000000"/>
                  </a:solidFill>
                  <a:latin typeface="Calibri" panose="020F0502020204030204" pitchFamily="34" charset="0"/>
                </a:rPr>
                <a:t>Overweight/</a:t>
              </a:r>
              <a:br>
                <a:rPr lang="en-US" sz="1500">
                  <a:solidFill>
                    <a:srgbClr val="000000"/>
                  </a:solidFill>
                  <a:latin typeface="Calibri" panose="020F0502020204030204" pitchFamily="34" charset="0"/>
                </a:rPr>
              </a:br>
              <a:r>
                <a:rPr lang="en-US" sz="1500">
                  <a:solidFill>
                    <a:srgbClr val="000000"/>
                  </a:solidFill>
                  <a:latin typeface="Calibri" panose="020F0502020204030204" pitchFamily="34" charset="0"/>
                </a:rPr>
                <a:t>obese group</a:t>
              </a:r>
            </a:p>
          </p:txBody>
        </p:sp>
        <p:sp>
          <p:nvSpPr>
            <p:cNvPr id="11" name="Text Box 31"/>
            <p:cNvSpPr txBox="1">
              <a:spLocks noChangeArrowheads="1"/>
            </p:cNvSpPr>
            <p:nvPr/>
          </p:nvSpPr>
          <p:spPr bwMode="auto">
            <a:xfrm rot="16200000">
              <a:off x="277100" y="2774517"/>
              <a:ext cx="4137049" cy="410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500">
                  <a:solidFill>
                    <a:srgbClr val="000000"/>
                  </a:solidFill>
                  <a:latin typeface="Calibri" panose="020F0502020204030204" pitchFamily="34" charset="0"/>
                </a:rPr>
                <a:t>Average activity of brown fat</a:t>
              </a:r>
            </a:p>
          </p:txBody>
        </p:sp>
      </p:grpSp>
    </p:spTree>
    <p:extLst>
      <p:ext uri="{BB962C8B-B14F-4D97-AF65-F5344CB8AC3E}">
        <p14:creationId xmlns:p14="http://schemas.microsoft.com/office/powerpoint/2010/main" val="237860627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6_12ATPYield-U.jpg"/>
          <p:cNvPicPr>
            <a:picLocks noChangeAspect="1"/>
          </p:cNvPicPr>
          <p:nvPr/>
        </p:nvPicPr>
        <p:blipFill rotWithShape="1">
          <a:blip r:embed="rId3" cstate="email">
            <a:extLst>
              <a:ext uri="{28A0092B-C50C-407E-A947-70E740481C1C}">
                <a14:useLocalDpi xmlns:a14="http://schemas.microsoft.com/office/drawing/2010/main" val="0"/>
              </a:ext>
            </a:extLst>
          </a:blip>
          <a:srcRect b="3593"/>
          <a:stretch/>
        </p:blipFill>
        <p:spPr>
          <a:xfrm>
            <a:off x="1375001" y="679127"/>
            <a:ext cx="6409944" cy="3680460"/>
          </a:xfrm>
          <a:prstGeom prst="rect">
            <a:avLst/>
          </a:prstGeom>
        </p:spPr>
      </p:pic>
      <p:cxnSp>
        <p:nvCxnSpPr>
          <p:cNvPr id="6" name="Straight Connector 5"/>
          <p:cNvCxnSpPr/>
          <p:nvPr/>
        </p:nvCxnSpPr>
        <p:spPr bwMode="auto">
          <a:xfrm flipV="1">
            <a:off x="6159500" y="948976"/>
            <a:ext cx="178625" cy="12417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 Box 31"/>
          <p:cNvSpPr txBox="1">
            <a:spLocks noChangeArrowheads="1"/>
          </p:cNvSpPr>
          <p:nvPr/>
        </p:nvSpPr>
        <p:spPr bwMode="auto">
          <a:xfrm>
            <a:off x="4192621" y="1277262"/>
            <a:ext cx="389530" cy="14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38">
                <a:solidFill>
                  <a:srgbClr val="000000"/>
                </a:solidFill>
                <a:latin typeface="Calibri" panose="020F0502020204030204" pitchFamily="34" charset="0"/>
              </a:rPr>
              <a:t>2 NADH</a:t>
            </a:r>
          </a:p>
        </p:txBody>
      </p:sp>
      <p:sp>
        <p:nvSpPr>
          <p:cNvPr id="9" name="Text Box 31"/>
          <p:cNvSpPr txBox="1">
            <a:spLocks noChangeArrowheads="1"/>
          </p:cNvSpPr>
          <p:nvPr/>
        </p:nvSpPr>
        <p:spPr bwMode="auto">
          <a:xfrm>
            <a:off x="5818223" y="1274086"/>
            <a:ext cx="405560" cy="14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38">
                <a:solidFill>
                  <a:srgbClr val="000000"/>
                </a:solidFill>
                <a:latin typeface="Calibri" panose="020F0502020204030204" pitchFamily="34" charset="0"/>
              </a:rPr>
              <a:t>2 FADH</a:t>
            </a:r>
            <a:r>
              <a:rPr lang="en-US" sz="938" baseline="-25000">
                <a:solidFill>
                  <a:srgbClr val="000000"/>
                </a:solidFill>
                <a:latin typeface="Calibri" panose="020F0502020204030204" pitchFamily="34" charset="0"/>
              </a:rPr>
              <a:t>2</a:t>
            </a:r>
          </a:p>
        </p:txBody>
      </p:sp>
      <p:sp>
        <p:nvSpPr>
          <p:cNvPr id="10" name="Text Box 31"/>
          <p:cNvSpPr txBox="1">
            <a:spLocks noChangeArrowheads="1"/>
          </p:cNvSpPr>
          <p:nvPr/>
        </p:nvSpPr>
        <p:spPr bwMode="auto">
          <a:xfrm>
            <a:off x="3811620" y="3353712"/>
            <a:ext cx="192360"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75">
                <a:solidFill>
                  <a:srgbClr val="000000"/>
                </a:solidFill>
                <a:latin typeface="Calibri" panose="020F0502020204030204" pitchFamily="34" charset="0"/>
              </a:rPr>
              <a:t>CO</a:t>
            </a:r>
            <a:r>
              <a:rPr lang="en-US" sz="975" baseline="-25000">
                <a:solidFill>
                  <a:srgbClr val="000000"/>
                </a:solidFill>
                <a:latin typeface="Calibri" panose="020F0502020204030204" pitchFamily="34" charset="0"/>
              </a:rPr>
              <a:t>2</a:t>
            </a:r>
          </a:p>
        </p:txBody>
      </p:sp>
      <p:sp>
        <p:nvSpPr>
          <p:cNvPr id="11" name="Text Box 31"/>
          <p:cNvSpPr txBox="1">
            <a:spLocks noChangeArrowheads="1"/>
          </p:cNvSpPr>
          <p:nvPr/>
        </p:nvSpPr>
        <p:spPr bwMode="auto">
          <a:xfrm>
            <a:off x="6982849" y="3036214"/>
            <a:ext cx="67486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050">
                <a:solidFill>
                  <a:srgbClr val="000000"/>
                </a:solidFill>
                <a:latin typeface="Calibri" panose="020F0502020204030204" pitchFamily="34" charset="0"/>
              </a:rPr>
              <a:t>Maximum</a:t>
            </a:r>
            <a:br>
              <a:rPr lang="en-US" sz="1050">
                <a:solidFill>
                  <a:srgbClr val="000000"/>
                </a:solidFill>
                <a:latin typeface="Calibri" panose="020F0502020204030204" pitchFamily="34" charset="0"/>
              </a:rPr>
            </a:br>
            <a:r>
              <a:rPr lang="en-US" sz="1050">
                <a:solidFill>
                  <a:srgbClr val="000000"/>
                </a:solidFill>
                <a:latin typeface="Calibri" panose="020F0502020204030204" pitchFamily="34" charset="0"/>
              </a:rPr>
              <a:t>per glucose:</a:t>
            </a:r>
          </a:p>
        </p:txBody>
      </p:sp>
      <p:sp>
        <p:nvSpPr>
          <p:cNvPr id="12" name="Text Box 31"/>
          <p:cNvSpPr txBox="1">
            <a:spLocks noChangeArrowheads="1"/>
          </p:cNvSpPr>
          <p:nvPr/>
        </p:nvSpPr>
        <p:spPr bwMode="auto">
          <a:xfrm>
            <a:off x="4579973" y="3461660"/>
            <a:ext cx="205185"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50">
                <a:solidFill>
                  <a:srgbClr val="000000"/>
                </a:solidFill>
                <a:latin typeface="Symbol Std"/>
                <a:cs typeface="Symbol Std"/>
              </a:rPr>
              <a:t>+</a:t>
            </a:r>
            <a:r>
              <a:rPr lang="en-US" sz="1050">
                <a:solidFill>
                  <a:srgbClr val="000000"/>
                </a:solidFill>
                <a:latin typeface="Calibri" panose="020F0502020204030204" pitchFamily="34" charset="0"/>
              </a:rPr>
              <a:t> 2</a:t>
            </a:r>
          </a:p>
          <a:p>
            <a:pPr algn="ctr" eaLnBrk="0" hangingPunct="0"/>
            <a:r>
              <a:rPr lang="en-US" sz="975">
                <a:solidFill>
                  <a:srgbClr val="000000"/>
                </a:solidFill>
                <a:latin typeface="Calibri" panose="020F0502020204030204" pitchFamily="34" charset="0"/>
              </a:rPr>
              <a:t>ATP</a:t>
            </a:r>
          </a:p>
        </p:txBody>
      </p:sp>
      <p:sp>
        <p:nvSpPr>
          <p:cNvPr id="13" name="Text Box 31"/>
          <p:cNvSpPr txBox="1">
            <a:spLocks noChangeArrowheads="1"/>
          </p:cNvSpPr>
          <p:nvPr/>
        </p:nvSpPr>
        <p:spPr bwMode="auto">
          <a:xfrm>
            <a:off x="1805022" y="1931309"/>
            <a:ext cx="553037"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50">
                <a:solidFill>
                  <a:srgbClr val="FFFFFF"/>
                </a:solidFill>
                <a:latin typeface="Calibri" panose="020F0502020204030204" pitchFamily="34" charset="0"/>
              </a:rPr>
              <a:t>Glycolysis</a:t>
            </a:r>
          </a:p>
        </p:txBody>
      </p:sp>
      <p:sp>
        <p:nvSpPr>
          <p:cNvPr id="14" name="Text Box 31"/>
          <p:cNvSpPr txBox="1">
            <a:spLocks noChangeArrowheads="1"/>
          </p:cNvSpPr>
          <p:nvPr/>
        </p:nvSpPr>
        <p:spPr bwMode="auto">
          <a:xfrm>
            <a:off x="1481171" y="2198011"/>
            <a:ext cx="442429"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50">
                <a:solidFill>
                  <a:srgbClr val="FFFFFF"/>
                </a:solidFill>
                <a:latin typeface="Calibri" panose="020F0502020204030204" pitchFamily="34" charset="0"/>
              </a:rPr>
              <a:t>Glucose</a:t>
            </a:r>
          </a:p>
        </p:txBody>
      </p:sp>
      <p:sp>
        <p:nvSpPr>
          <p:cNvPr id="15" name="Text Box 31"/>
          <p:cNvSpPr txBox="1">
            <a:spLocks noChangeArrowheads="1"/>
          </p:cNvSpPr>
          <p:nvPr/>
        </p:nvSpPr>
        <p:spPr bwMode="auto">
          <a:xfrm>
            <a:off x="2315628" y="2077358"/>
            <a:ext cx="50013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050">
                <a:solidFill>
                  <a:srgbClr val="FFFFFF"/>
                </a:solidFill>
                <a:latin typeface="Calibri" panose="020F0502020204030204" pitchFamily="34" charset="0"/>
              </a:rPr>
              <a:t>2</a:t>
            </a:r>
            <a:br>
              <a:rPr lang="en-US" sz="1050">
                <a:solidFill>
                  <a:srgbClr val="FFFFFF"/>
                </a:solidFill>
                <a:latin typeface="Calibri" panose="020F0502020204030204" pitchFamily="34" charset="0"/>
              </a:rPr>
            </a:br>
            <a:r>
              <a:rPr lang="en-US" sz="1050">
                <a:solidFill>
                  <a:srgbClr val="FFFFFF"/>
                </a:solidFill>
                <a:latin typeface="Calibri" panose="020F0502020204030204" pitchFamily="34" charset="0"/>
              </a:rPr>
              <a:t>Pyruvate</a:t>
            </a:r>
          </a:p>
        </p:txBody>
      </p:sp>
      <p:sp>
        <p:nvSpPr>
          <p:cNvPr id="16" name="Text Box 31"/>
          <p:cNvSpPr txBox="1">
            <a:spLocks noChangeArrowheads="1"/>
          </p:cNvSpPr>
          <p:nvPr/>
        </p:nvSpPr>
        <p:spPr bwMode="auto">
          <a:xfrm>
            <a:off x="3453571" y="1937661"/>
            <a:ext cx="549831" cy="5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0000"/>
              </a:lnSpc>
            </a:pPr>
            <a:r>
              <a:rPr lang="en-US" sz="1050">
                <a:solidFill>
                  <a:srgbClr val="FFFFFF"/>
                </a:solidFill>
                <a:latin typeface="Calibri" panose="020F0502020204030204" pitchFamily="34" charset="0"/>
              </a:rPr>
              <a:t>Pyruvate</a:t>
            </a:r>
            <a:br>
              <a:rPr lang="en-US" sz="1050">
                <a:solidFill>
                  <a:srgbClr val="FFFFFF"/>
                </a:solidFill>
                <a:latin typeface="Calibri" panose="020F0502020204030204" pitchFamily="34" charset="0"/>
              </a:rPr>
            </a:br>
            <a:r>
              <a:rPr lang="en-US" sz="1050">
                <a:solidFill>
                  <a:srgbClr val="FFFFFF"/>
                </a:solidFill>
                <a:latin typeface="Calibri" panose="020F0502020204030204" pitchFamily="34" charset="0"/>
              </a:rPr>
              <a:t>Oxidation</a:t>
            </a:r>
            <a:br>
              <a:rPr lang="en-US" sz="1050">
                <a:solidFill>
                  <a:srgbClr val="FFFFFF"/>
                </a:solidFill>
                <a:latin typeface="Calibri" panose="020F0502020204030204" pitchFamily="34" charset="0"/>
              </a:rPr>
            </a:br>
            <a:r>
              <a:rPr lang="en-US" sz="1050">
                <a:solidFill>
                  <a:srgbClr val="FFFFFF"/>
                </a:solidFill>
                <a:latin typeface="Calibri" panose="020F0502020204030204" pitchFamily="34" charset="0"/>
              </a:rPr>
              <a:t>2 Acetyl</a:t>
            </a:r>
            <a:br>
              <a:rPr lang="en-US" sz="1050">
                <a:solidFill>
                  <a:srgbClr val="FFFFFF"/>
                </a:solidFill>
                <a:latin typeface="Calibri" panose="020F0502020204030204" pitchFamily="34" charset="0"/>
              </a:rPr>
            </a:br>
            <a:r>
              <a:rPr lang="en-US" sz="1050">
                <a:solidFill>
                  <a:srgbClr val="FFFFFF"/>
                </a:solidFill>
                <a:latin typeface="Calibri" panose="020F0502020204030204" pitchFamily="34" charset="0"/>
              </a:rPr>
              <a:t>CoA</a:t>
            </a:r>
          </a:p>
        </p:txBody>
      </p:sp>
      <p:sp>
        <p:nvSpPr>
          <p:cNvPr id="17" name="Text Box 31"/>
          <p:cNvSpPr txBox="1">
            <a:spLocks noChangeArrowheads="1"/>
          </p:cNvSpPr>
          <p:nvPr/>
        </p:nvSpPr>
        <p:spPr bwMode="auto">
          <a:xfrm>
            <a:off x="4381899" y="2102761"/>
            <a:ext cx="56265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050">
                <a:solidFill>
                  <a:srgbClr val="FFFFFF"/>
                </a:solidFill>
                <a:latin typeface="Calibri" panose="020F0502020204030204" pitchFamily="34" charset="0"/>
              </a:rPr>
              <a:t>Citric Acid</a:t>
            </a:r>
            <a:br>
              <a:rPr lang="en-US" sz="1050">
                <a:solidFill>
                  <a:srgbClr val="FFFFFF"/>
                </a:solidFill>
                <a:latin typeface="Calibri" panose="020F0502020204030204" pitchFamily="34" charset="0"/>
              </a:rPr>
            </a:br>
            <a:r>
              <a:rPr lang="en-US" sz="1050">
                <a:solidFill>
                  <a:srgbClr val="FFFFFF"/>
                </a:solidFill>
                <a:latin typeface="Calibri" panose="020F0502020204030204" pitchFamily="34" charset="0"/>
              </a:rPr>
              <a:t>Cycle</a:t>
            </a:r>
          </a:p>
        </p:txBody>
      </p:sp>
      <p:sp>
        <p:nvSpPr>
          <p:cNvPr id="18" name="Text Box 31"/>
          <p:cNvSpPr txBox="1">
            <a:spLocks noChangeArrowheads="1"/>
          </p:cNvSpPr>
          <p:nvPr/>
        </p:nvSpPr>
        <p:spPr bwMode="auto">
          <a:xfrm>
            <a:off x="1722785" y="3963309"/>
            <a:ext cx="100187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50">
                <a:solidFill>
                  <a:srgbClr val="000000"/>
                </a:solidFill>
                <a:latin typeface="Calibri" panose="020F0502020204030204" pitchFamily="34" charset="0"/>
              </a:rPr>
              <a:t>by substrate-level</a:t>
            </a:r>
            <a:br>
              <a:rPr lang="en-US" sz="1050">
                <a:solidFill>
                  <a:srgbClr val="000000"/>
                </a:solidFill>
                <a:latin typeface="Calibri" panose="020F0502020204030204" pitchFamily="34" charset="0"/>
              </a:rPr>
            </a:br>
            <a:r>
              <a:rPr lang="en-US" sz="1050">
                <a:solidFill>
                  <a:srgbClr val="000000"/>
                </a:solidFill>
                <a:latin typeface="Calibri" panose="020F0502020204030204" pitchFamily="34" charset="0"/>
              </a:rPr>
              <a:t>phosphorylation</a:t>
            </a:r>
          </a:p>
        </p:txBody>
      </p:sp>
      <p:sp>
        <p:nvSpPr>
          <p:cNvPr id="19" name="Text Box 31"/>
          <p:cNvSpPr txBox="1">
            <a:spLocks noChangeArrowheads="1"/>
          </p:cNvSpPr>
          <p:nvPr/>
        </p:nvSpPr>
        <p:spPr bwMode="auto">
          <a:xfrm>
            <a:off x="4319623" y="3956959"/>
            <a:ext cx="100187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50">
                <a:solidFill>
                  <a:srgbClr val="000000"/>
                </a:solidFill>
                <a:latin typeface="Calibri" panose="020F0502020204030204" pitchFamily="34" charset="0"/>
              </a:rPr>
              <a:t>by substrate-level</a:t>
            </a:r>
            <a:br>
              <a:rPr lang="en-US" sz="1050">
                <a:solidFill>
                  <a:srgbClr val="000000"/>
                </a:solidFill>
                <a:latin typeface="Calibri" panose="020F0502020204030204" pitchFamily="34" charset="0"/>
              </a:rPr>
            </a:br>
            <a:r>
              <a:rPr lang="en-US" sz="1050">
                <a:solidFill>
                  <a:srgbClr val="000000"/>
                </a:solidFill>
                <a:latin typeface="Calibri" panose="020F0502020204030204" pitchFamily="34" charset="0"/>
              </a:rPr>
              <a:t>phosphorylation</a:t>
            </a:r>
          </a:p>
        </p:txBody>
      </p:sp>
      <p:sp>
        <p:nvSpPr>
          <p:cNvPr id="20" name="Text Box 31"/>
          <p:cNvSpPr txBox="1">
            <a:spLocks noChangeArrowheads="1"/>
          </p:cNvSpPr>
          <p:nvPr/>
        </p:nvSpPr>
        <p:spPr bwMode="auto">
          <a:xfrm>
            <a:off x="6059532" y="3950613"/>
            <a:ext cx="92333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50">
                <a:solidFill>
                  <a:srgbClr val="000000"/>
                </a:solidFill>
                <a:latin typeface="Calibri" panose="020F0502020204030204" pitchFamily="34" charset="0"/>
              </a:rPr>
              <a:t>by oxidative</a:t>
            </a:r>
            <a:br>
              <a:rPr lang="en-US" sz="1050">
                <a:solidFill>
                  <a:srgbClr val="000000"/>
                </a:solidFill>
                <a:latin typeface="Calibri" panose="020F0502020204030204" pitchFamily="34" charset="0"/>
              </a:rPr>
            </a:br>
            <a:r>
              <a:rPr lang="en-US" sz="1050">
                <a:solidFill>
                  <a:srgbClr val="000000"/>
                </a:solidFill>
                <a:latin typeface="Calibri" panose="020F0502020204030204" pitchFamily="34" charset="0"/>
              </a:rPr>
              <a:t>phosphorylation</a:t>
            </a:r>
          </a:p>
        </p:txBody>
      </p:sp>
      <p:sp>
        <p:nvSpPr>
          <p:cNvPr id="21" name="Text Box 31"/>
          <p:cNvSpPr txBox="1">
            <a:spLocks noChangeArrowheads="1"/>
          </p:cNvSpPr>
          <p:nvPr/>
        </p:nvSpPr>
        <p:spPr bwMode="auto">
          <a:xfrm>
            <a:off x="5822021" y="1937659"/>
            <a:ext cx="1070807" cy="5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0000"/>
              </a:lnSpc>
            </a:pPr>
            <a:r>
              <a:rPr lang="en-US" sz="1050">
                <a:solidFill>
                  <a:srgbClr val="FFFFFF"/>
                </a:solidFill>
                <a:latin typeface="Calibri" panose="020F0502020204030204" pitchFamily="34" charset="0"/>
              </a:rPr>
              <a:t>Oxidative</a:t>
            </a:r>
            <a:br>
              <a:rPr lang="en-US" sz="1050">
                <a:solidFill>
                  <a:srgbClr val="FFFFFF"/>
                </a:solidFill>
                <a:latin typeface="Calibri" panose="020F0502020204030204" pitchFamily="34" charset="0"/>
              </a:rPr>
            </a:br>
            <a:r>
              <a:rPr lang="en-US" sz="1050">
                <a:solidFill>
                  <a:srgbClr val="FFFFFF"/>
                </a:solidFill>
                <a:latin typeface="Calibri" panose="020F0502020204030204" pitchFamily="34" charset="0"/>
              </a:rPr>
              <a:t>Phosphorylation</a:t>
            </a:r>
            <a:br>
              <a:rPr lang="en-US" sz="1050">
                <a:solidFill>
                  <a:srgbClr val="FFFFFF"/>
                </a:solidFill>
                <a:latin typeface="Calibri" panose="020F0502020204030204" pitchFamily="34" charset="0"/>
              </a:rPr>
            </a:br>
            <a:r>
              <a:rPr lang="en-US" sz="1050">
                <a:solidFill>
                  <a:srgbClr val="FFFFFF"/>
                </a:solidFill>
                <a:latin typeface="Calibri" panose="020F0502020204030204" pitchFamily="34" charset="0"/>
              </a:rPr>
              <a:t>(electron transport</a:t>
            </a:r>
            <a:br>
              <a:rPr lang="en-US" sz="1050">
                <a:solidFill>
                  <a:srgbClr val="FFFFFF"/>
                </a:solidFill>
                <a:latin typeface="Calibri" panose="020F0502020204030204" pitchFamily="34" charset="0"/>
              </a:rPr>
            </a:br>
            <a:r>
              <a:rPr lang="en-US" sz="1050">
                <a:solidFill>
                  <a:srgbClr val="FFFFFF"/>
                </a:solidFill>
                <a:latin typeface="Calibri" panose="020F0502020204030204" pitchFamily="34" charset="0"/>
              </a:rPr>
              <a:t>and chemiosmosis)</a:t>
            </a:r>
          </a:p>
        </p:txBody>
      </p:sp>
      <p:sp>
        <p:nvSpPr>
          <p:cNvPr id="22" name="Text Box 31"/>
          <p:cNvSpPr txBox="1">
            <a:spLocks noChangeArrowheads="1"/>
          </p:cNvSpPr>
          <p:nvPr/>
        </p:nvSpPr>
        <p:spPr bwMode="auto">
          <a:xfrm>
            <a:off x="1525622" y="762910"/>
            <a:ext cx="447238"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50">
                <a:solidFill>
                  <a:srgbClr val="000000"/>
                </a:solidFill>
                <a:latin typeface="Calibri" panose="020F0502020204030204" pitchFamily="34" charset="0"/>
              </a:rPr>
              <a:t>C</a:t>
            </a:r>
            <a:r>
              <a:rPr lang="en-US" sz="900">
                <a:solidFill>
                  <a:srgbClr val="000000"/>
                </a:solidFill>
                <a:latin typeface="Calibri" panose="020F0502020204030204" pitchFamily="34" charset="0"/>
              </a:rPr>
              <a:t>YTOSOL</a:t>
            </a:r>
          </a:p>
        </p:txBody>
      </p:sp>
      <p:sp>
        <p:nvSpPr>
          <p:cNvPr id="23" name="Text Box 31"/>
          <p:cNvSpPr txBox="1">
            <a:spLocks noChangeArrowheads="1"/>
          </p:cNvSpPr>
          <p:nvPr/>
        </p:nvSpPr>
        <p:spPr bwMode="auto">
          <a:xfrm>
            <a:off x="6364325" y="845461"/>
            <a:ext cx="102111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50">
                <a:solidFill>
                  <a:srgbClr val="000000"/>
                </a:solidFill>
                <a:latin typeface="Calibri" panose="020F0502020204030204" pitchFamily="34" charset="0"/>
              </a:rPr>
              <a:t>MITOCHONDRION</a:t>
            </a:r>
          </a:p>
        </p:txBody>
      </p:sp>
      <p:sp>
        <p:nvSpPr>
          <p:cNvPr id="26" name="Text Box 31"/>
          <p:cNvSpPr txBox="1">
            <a:spLocks noChangeArrowheads="1"/>
          </p:cNvSpPr>
          <p:nvPr/>
        </p:nvSpPr>
        <p:spPr bwMode="auto">
          <a:xfrm>
            <a:off x="2739832" y="1305561"/>
            <a:ext cx="389530" cy="14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38">
                <a:solidFill>
                  <a:srgbClr val="000000"/>
                </a:solidFill>
                <a:latin typeface="Calibri" panose="020F0502020204030204" pitchFamily="34" charset="0"/>
              </a:rPr>
              <a:t>2 NADH</a:t>
            </a:r>
          </a:p>
        </p:txBody>
      </p:sp>
      <p:sp>
        <p:nvSpPr>
          <p:cNvPr id="29" name="Text Box 31"/>
          <p:cNvSpPr txBox="1">
            <a:spLocks noChangeArrowheads="1"/>
          </p:cNvSpPr>
          <p:nvPr/>
        </p:nvSpPr>
        <p:spPr bwMode="auto">
          <a:xfrm>
            <a:off x="5145121" y="1270912"/>
            <a:ext cx="389530" cy="14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38">
                <a:solidFill>
                  <a:srgbClr val="000000"/>
                </a:solidFill>
                <a:latin typeface="Calibri" panose="020F0502020204030204" pitchFamily="34" charset="0"/>
              </a:rPr>
              <a:t>6 NADH</a:t>
            </a:r>
          </a:p>
        </p:txBody>
      </p:sp>
      <p:sp>
        <p:nvSpPr>
          <p:cNvPr id="5" name="Right Brace 4"/>
          <p:cNvSpPr/>
          <p:nvPr/>
        </p:nvSpPr>
        <p:spPr bwMode="auto">
          <a:xfrm>
            <a:off x="6775450" y="3371851"/>
            <a:ext cx="146051" cy="558800"/>
          </a:xfrm>
          <a:prstGeom prst="rightBrace">
            <a:avLst>
              <a:gd name="adj1" fmla="val 48958"/>
              <a:gd name="adj2" fmla="val 51124"/>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hangingPunct="0"/>
            <a:endParaRPr lang="en-US" sz="1800">
              <a:solidFill>
                <a:srgbClr val="000000"/>
              </a:solidFill>
              <a:latin typeface="Times" pitchFamily="84" charset="0"/>
              <a:ea typeface="ＭＳ Ｐゴシック" charset="0"/>
            </a:endParaRPr>
          </a:p>
        </p:txBody>
      </p:sp>
      <p:sp>
        <p:nvSpPr>
          <p:cNvPr id="33" name="Text Box 31"/>
          <p:cNvSpPr txBox="1">
            <a:spLocks noChangeArrowheads="1"/>
          </p:cNvSpPr>
          <p:nvPr/>
        </p:nvSpPr>
        <p:spPr bwMode="auto">
          <a:xfrm>
            <a:off x="2033619" y="3468008"/>
            <a:ext cx="205185"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50">
                <a:solidFill>
                  <a:srgbClr val="000000"/>
                </a:solidFill>
                <a:latin typeface="Symbol Std"/>
                <a:cs typeface="Symbol Std"/>
              </a:rPr>
              <a:t>+</a:t>
            </a:r>
            <a:r>
              <a:rPr lang="en-US" sz="1050">
                <a:solidFill>
                  <a:srgbClr val="000000"/>
                </a:solidFill>
                <a:latin typeface="Calibri" panose="020F0502020204030204" pitchFamily="34" charset="0"/>
              </a:rPr>
              <a:t> 2</a:t>
            </a:r>
          </a:p>
          <a:p>
            <a:pPr algn="ctr" eaLnBrk="0" hangingPunct="0"/>
            <a:r>
              <a:rPr lang="en-US" sz="975">
                <a:solidFill>
                  <a:srgbClr val="000000"/>
                </a:solidFill>
                <a:latin typeface="Calibri" panose="020F0502020204030204" pitchFamily="34" charset="0"/>
              </a:rPr>
              <a:t>ATP</a:t>
            </a:r>
          </a:p>
        </p:txBody>
      </p:sp>
      <p:sp>
        <p:nvSpPr>
          <p:cNvPr id="34" name="Text Box 31"/>
          <p:cNvSpPr txBox="1">
            <a:spLocks noChangeArrowheads="1"/>
          </p:cNvSpPr>
          <p:nvPr/>
        </p:nvSpPr>
        <p:spPr bwMode="auto">
          <a:xfrm>
            <a:off x="6218582" y="3499759"/>
            <a:ext cx="426399" cy="29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0000"/>
              </a:lnSpc>
            </a:pPr>
            <a:r>
              <a:rPr lang="en-US" sz="1050">
                <a:solidFill>
                  <a:srgbClr val="000000"/>
                </a:solidFill>
                <a:latin typeface="Symbol Std"/>
                <a:cs typeface="Symbol Std"/>
              </a:rPr>
              <a:t>+</a:t>
            </a:r>
            <a:r>
              <a:rPr lang="en-US" sz="1050">
                <a:solidFill>
                  <a:srgbClr val="000000"/>
                </a:solidFill>
                <a:latin typeface="Calibri" panose="020F0502020204030204" pitchFamily="34" charset="0"/>
              </a:rPr>
              <a:t> about</a:t>
            </a:r>
            <a:br>
              <a:rPr lang="en-US" sz="1050">
                <a:solidFill>
                  <a:srgbClr val="000000"/>
                </a:solidFill>
                <a:latin typeface="Calibri" panose="020F0502020204030204" pitchFamily="34" charset="0"/>
              </a:rPr>
            </a:br>
            <a:r>
              <a:rPr lang="en-US" sz="1050">
                <a:solidFill>
                  <a:srgbClr val="000000"/>
                </a:solidFill>
                <a:latin typeface="Calibri" panose="020F0502020204030204" pitchFamily="34" charset="0"/>
              </a:rPr>
              <a:t>28 </a:t>
            </a:r>
            <a:r>
              <a:rPr lang="en-US" sz="975">
                <a:solidFill>
                  <a:srgbClr val="000000"/>
                </a:solidFill>
                <a:latin typeface="Calibri" panose="020F0502020204030204" pitchFamily="34" charset="0"/>
              </a:rPr>
              <a:t>ATP</a:t>
            </a:r>
          </a:p>
        </p:txBody>
      </p:sp>
      <p:sp>
        <p:nvSpPr>
          <p:cNvPr id="35" name="Text Box 31"/>
          <p:cNvSpPr txBox="1">
            <a:spLocks noChangeArrowheads="1"/>
          </p:cNvSpPr>
          <p:nvPr/>
        </p:nvSpPr>
        <p:spPr bwMode="auto">
          <a:xfrm>
            <a:off x="7117285" y="3569609"/>
            <a:ext cx="36228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75">
                <a:solidFill>
                  <a:srgbClr val="000000"/>
                </a:solidFill>
                <a:latin typeface="Calibri" panose="020F0502020204030204" pitchFamily="34" charset="0"/>
              </a:rPr>
              <a:t>About</a:t>
            </a:r>
            <a:br>
              <a:rPr lang="en-US" sz="975">
                <a:solidFill>
                  <a:srgbClr val="000000"/>
                </a:solidFill>
                <a:latin typeface="Calibri" panose="020F0502020204030204" pitchFamily="34" charset="0"/>
              </a:rPr>
            </a:br>
            <a:r>
              <a:rPr lang="en-US" sz="975">
                <a:solidFill>
                  <a:srgbClr val="000000"/>
                </a:solidFill>
                <a:latin typeface="Calibri" panose="020F0502020204030204" pitchFamily="34" charset="0"/>
              </a:rPr>
              <a:t>32 ATP</a:t>
            </a:r>
          </a:p>
        </p:txBody>
      </p:sp>
      <p:sp>
        <p:nvSpPr>
          <p:cNvPr id="32" name="Text Box 31"/>
          <p:cNvSpPr txBox="1">
            <a:spLocks noChangeArrowheads="1"/>
          </p:cNvSpPr>
          <p:nvPr/>
        </p:nvSpPr>
        <p:spPr bwMode="auto">
          <a:xfrm>
            <a:off x="5392770" y="3036212"/>
            <a:ext cx="126638"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75">
                <a:solidFill>
                  <a:srgbClr val="000000"/>
                </a:solidFill>
                <a:latin typeface="Calibri" panose="020F0502020204030204" pitchFamily="34" charset="0"/>
              </a:rPr>
              <a:t>O</a:t>
            </a:r>
            <a:r>
              <a:rPr lang="en-US" sz="975" baseline="-25000">
                <a:solidFill>
                  <a:srgbClr val="000000"/>
                </a:solidFill>
                <a:latin typeface="Calibri" panose="020F0502020204030204" pitchFamily="34" charset="0"/>
              </a:rPr>
              <a:t>2</a:t>
            </a:r>
          </a:p>
        </p:txBody>
      </p:sp>
      <p:sp>
        <p:nvSpPr>
          <p:cNvPr id="36" name="Text Box 31"/>
          <p:cNvSpPr txBox="1">
            <a:spLocks noChangeArrowheads="1"/>
          </p:cNvSpPr>
          <p:nvPr/>
        </p:nvSpPr>
        <p:spPr bwMode="auto">
          <a:xfrm>
            <a:off x="5818220" y="3214012"/>
            <a:ext cx="205184"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75">
                <a:solidFill>
                  <a:srgbClr val="000000"/>
                </a:solidFill>
                <a:latin typeface="Calibri" panose="020F0502020204030204" pitchFamily="34" charset="0"/>
              </a:rPr>
              <a:t>H</a:t>
            </a:r>
            <a:r>
              <a:rPr lang="en-US" sz="975" baseline="-25000">
                <a:solidFill>
                  <a:srgbClr val="000000"/>
                </a:solidFill>
                <a:latin typeface="Calibri" panose="020F0502020204030204" pitchFamily="34" charset="0"/>
              </a:rPr>
              <a:t>2</a:t>
            </a:r>
            <a:r>
              <a:rPr lang="en-US" sz="975">
                <a:solidFill>
                  <a:srgbClr val="000000"/>
                </a:solidFill>
                <a:latin typeface="Calibri" panose="020F0502020204030204" pitchFamily="34" charset="0"/>
              </a:rPr>
              <a:t>O</a:t>
            </a:r>
            <a:endParaRPr lang="en-US" sz="975" baseline="-25000">
              <a:solidFill>
                <a:srgbClr val="000000"/>
              </a:solidFill>
              <a:latin typeface="Calibri" panose="020F0502020204030204" pitchFamily="34" charset="0"/>
            </a:endParaRPr>
          </a:p>
        </p:txBody>
      </p:sp>
      <p:sp>
        <p:nvSpPr>
          <p:cNvPr id="2" name="TextBox 1">
            <a:extLst>
              <a:ext uri="{FF2B5EF4-FFF2-40B4-BE49-F238E27FC236}">
                <a16:creationId xmlns="" xmlns:a16="http://schemas.microsoft.com/office/drawing/2014/main" id="{BABFBE9A-243A-4743-8563-F9F7D890C837}"/>
              </a:ext>
            </a:extLst>
          </p:cNvPr>
          <p:cNvSpPr txBox="1"/>
          <p:nvPr/>
        </p:nvSpPr>
        <p:spPr>
          <a:xfrm>
            <a:off x="1591159" y="4716651"/>
            <a:ext cx="5576655" cy="461665"/>
          </a:xfrm>
          <a:prstGeom prst="rect">
            <a:avLst/>
          </a:prstGeom>
          <a:noFill/>
        </p:spPr>
        <p:txBody>
          <a:bodyPr wrap="none" rtlCol="0">
            <a:spAutoFit/>
          </a:bodyPr>
          <a:lstStyle/>
          <a:p>
            <a:r>
              <a:rPr lang="en-US" dirty="0"/>
              <a:t>GTP+ADP                              ATP+GDP</a:t>
            </a:r>
          </a:p>
        </p:txBody>
      </p:sp>
      <p:cxnSp>
        <p:nvCxnSpPr>
          <p:cNvPr id="7" name="Straight Arrow Connector 6">
            <a:extLst>
              <a:ext uri="{FF2B5EF4-FFF2-40B4-BE49-F238E27FC236}">
                <a16:creationId xmlns="" xmlns:a16="http://schemas.microsoft.com/office/drawing/2014/main" id="{02BC426C-3093-6D43-BF3F-1DD71152308B}"/>
              </a:ext>
            </a:extLst>
          </p:cNvPr>
          <p:cNvCxnSpPr>
            <a:cxnSpLocks/>
          </p:cNvCxnSpPr>
          <p:nvPr/>
        </p:nvCxnSpPr>
        <p:spPr>
          <a:xfrm>
            <a:off x="3239146" y="4954291"/>
            <a:ext cx="23344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C947A378-9BB2-E84E-B71C-77ECEC3D19DE}"/>
              </a:ext>
            </a:extLst>
          </p:cNvPr>
          <p:cNvSpPr txBox="1"/>
          <p:nvPr/>
        </p:nvSpPr>
        <p:spPr>
          <a:xfrm>
            <a:off x="3048032" y="4653511"/>
            <a:ext cx="2662908" cy="307777"/>
          </a:xfrm>
          <a:prstGeom prst="rect">
            <a:avLst/>
          </a:prstGeom>
          <a:noFill/>
        </p:spPr>
        <p:txBody>
          <a:bodyPr wrap="none" rtlCol="0">
            <a:spAutoFit/>
          </a:bodyPr>
          <a:lstStyle/>
          <a:p>
            <a:r>
              <a:rPr lang="en-US" sz="1400" dirty="0"/>
              <a:t>Nucleoside diphosphate kinase</a:t>
            </a:r>
          </a:p>
        </p:txBody>
      </p:sp>
    </p:spTree>
    <p:extLst>
      <p:ext uri="{BB962C8B-B14F-4D97-AF65-F5344CB8AC3E}">
        <p14:creationId xmlns:p14="http://schemas.microsoft.com/office/powerpoint/2010/main" val="36913010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additive="base">
                                        <p:cTn id="14" dur="500" fill="hold"/>
                                        <p:tgtEl>
                                          <p:spTgt spid="33"/>
                                        </p:tgtEl>
                                        <p:attrNameLst>
                                          <p:attrName>ppt_x</p:attrName>
                                        </p:attrNameLst>
                                      </p:cBhvr>
                                      <p:tavLst>
                                        <p:tav tm="0">
                                          <p:val>
                                            <p:strVal val="#ppt_x"/>
                                          </p:val>
                                        </p:tav>
                                        <p:tav tm="100000">
                                          <p:val>
                                            <p:strVal val="#ppt_x"/>
                                          </p:val>
                                        </p:tav>
                                      </p:tavLst>
                                    </p:anim>
                                    <p:anim calcmode="lin" valueType="num">
                                      <p:cBhvr additive="base">
                                        <p:cTn id="1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arn(inVertical)">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barn(inVertical)">
                                      <p:cBhvr>
                                        <p:cTn id="6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P spid="16" grpId="0"/>
      <p:bldP spid="17" grpId="0"/>
      <p:bldP spid="21" grpId="0"/>
      <p:bldP spid="26" grpId="0"/>
      <p:bldP spid="29"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1038224" y="36745"/>
            <a:ext cx="7054846" cy="485621"/>
          </a:xfrm>
        </p:spPr>
        <p:txBody>
          <a:bodyPr/>
          <a:lstStyle/>
          <a:p>
            <a:r>
              <a:rPr lang="en-US" sz="2100"/>
              <a:t>ATP drives cellular work by coupling exergonic and endergonic reactions</a:t>
            </a:r>
          </a:p>
        </p:txBody>
      </p:sp>
      <p:sp>
        <p:nvSpPr>
          <p:cNvPr id="160771" name="Rectangle 3"/>
          <p:cNvSpPr>
            <a:spLocks noGrp="1" noChangeArrowheads="1"/>
          </p:cNvSpPr>
          <p:nvPr>
            <p:ph idx="1"/>
          </p:nvPr>
        </p:nvSpPr>
        <p:spPr/>
        <p:txBody>
          <a:bodyPr/>
          <a:lstStyle/>
          <a:p>
            <a:r>
              <a:rPr lang="en-US"/>
              <a:t>A cell uses and ________________ ATP continuously.</a:t>
            </a:r>
          </a:p>
          <a:p>
            <a:r>
              <a:rPr lang="en-US"/>
              <a:t>In the ATP cycle, energy released in an exergonic reaction, such as the breakdown of glucose during cellular respiration, is used in an endergonic reaction to generate ATP from ADP.</a:t>
            </a:r>
          </a:p>
          <a:p>
            <a:pPr lvl="1"/>
            <a:endParaRPr lang="en-US"/>
          </a:p>
        </p:txBody>
      </p:sp>
      <p:cxnSp>
        <p:nvCxnSpPr>
          <p:cNvPr id="14" name="Straight Connector 13"/>
          <p:cNvCxnSpPr/>
          <p:nvPr/>
        </p:nvCxnSpPr>
        <p:spPr>
          <a:xfrm>
            <a:off x="1162049" y="628651"/>
            <a:ext cx="6807197" cy="0"/>
          </a:xfrm>
          <a:prstGeom prst="line">
            <a:avLst/>
          </a:prstGeom>
          <a:ln w="38100">
            <a:solidFill>
              <a:srgbClr val="0099CC"/>
            </a:solidFill>
          </a:ln>
        </p:spPr>
        <p:style>
          <a:lnRef idx="1">
            <a:schemeClr val="accent1"/>
          </a:lnRef>
          <a:fillRef idx="0">
            <a:schemeClr val="accent1"/>
          </a:fillRef>
          <a:effectRef idx="0">
            <a:schemeClr val="accent1"/>
          </a:effectRef>
          <a:fontRef idx="minor">
            <a:schemeClr val="tx1"/>
          </a:fontRef>
        </p:style>
      </p:cxnSp>
      <p:pic>
        <p:nvPicPr>
          <p:cNvPr id="15" name="Picture 12" descr="adp to atp anim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37672" y="2052718"/>
            <a:ext cx="2874092" cy="287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922888" y="628651"/>
            <a:ext cx="1314784" cy="369332"/>
          </a:xfrm>
          <a:prstGeom prst="rect">
            <a:avLst/>
          </a:prstGeom>
        </p:spPr>
        <p:txBody>
          <a:bodyPr wrap="none">
            <a:spAutoFit/>
          </a:bodyPr>
          <a:lstStyle/>
          <a:p>
            <a:pPr defTabSz="685800" fontAlgn="auto">
              <a:spcBef>
                <a:spcPts val="0"/>
              </a:spcBef>
              <a:spcAft>
                <a:spcPts val="0"/>
              </a:spcAft>
              <a:defRPr/>
            </a:pPr>
            <a:r>
              <a:rPr lang="en-US" sz="1800" kern="0" dirty="0">
                <a:solidFill>
                  <a:sysClr val="windowText" lastClr="000000"/>
                </a:solidFill>
                <a:latin typeface="Calibri" panose="020F0502020204030204" pitchFamily="34" charset="0"/>
              </a:rPr>
              <a:t>regenerates</a:t>
            </a:r>
            <a:endParaRPr lang="en-US" sz="1350" kern="0" dirty="0">
              <a:solidFill>
                <a:sysClr val="windowText" lastClr="000000"/>
              </a:solidFill>
              <a:latin typeface="Calibri" panose="020F0502020204030204" pitchFamily="34" charset="0"/>
            </a:endParaRPr>
          </a:p>
        </p:txBody>
      </p:sp>
    </p:spTree>
    <p:extLst>
      <p:ext uri="{BB962C8B-B14F-4D97-AF65-F5344CB8AC3E}">
        <p14:creationId xmlns:p14="http://schemas.microsoft.com/office/powerpoint/2010/main" val="418473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60771">
                                            <p:txEl>
                                              <p:pRg st="1" end="1"/>
                                            </p:txEl>
                                          </p:spTgt>
                                        </p:tgtEl>
                                        <p:attrNameLst>
                                          <p:attrName>style.visibility</p:attrName>
                                        </p:attrNameLst>
                                      </p:cBhvr>
                                      <p:to>
                                        <p:strVal val="visible"/>
                                      </p:to>
                                    </p:set>
                                    <p:animEffect transition="in" filter="barn(inVertical)">
                                      <p:cBhvr>
                                        <p:cTn id="12" dur="500"/>
                                        <p:tgtEl>
                                          <p:spTgt spid="1607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EA4319-C548-0845-9E2B-E73892C027F9}"/>
              </a:ext>
            </a:extLst>
          </p:cNvPr>
          <p:cNvSpPr>
            <a:spLocks noGrp="1"/>
          </p:cNvSpPr>
          <p:nvPr>
            <p:ph type="ctrTitle"/>
          </p:nvPr>
        </p:nvSpPr>
        <p:spPr/>
        <p:txBody>
          <a:bodyPr/>
          <a:lstStyle/>
          <a:p>
            <a:r>
              <a:rPr lang="en-US" dirty="0"/>
              <a:t>Fermentation: Anaerobic Harvesting of Energy</a:t>
            </a:r>
            <a:br>
              <a:rPr lang="en-US" dirty="0"/>
            </a:br>
            <a:endParaRPr lang="en-US" dirty="0"/>
          </a:p>
        </p:txBody>
      </p:sp>
    </p:spTree>
    <p:extLst>
      <p:ext uri="{BB962C8B-B14F-4D97-AF65-F5344CB8AC3E}">
        <p14:creationId xmlns:p14="http://schemas.microsoft.com/office/powerpoint/2010/main" val="11262692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sz="2100"/>
              <a:t>Fermentation enables cells to produce ATP without oxygen</a:t>
            </a:r>
          </a:p>
        </p:txBody>
      </p:sp>
      <p:sp>
        <p:nvSpPr>
          <p:cNvPr id="74755" name="Rectangle 3"/>
          <p:cNvSpPr>
            <a:spLocks noGrp="1" noChangeArrowheads="1"/>
          </p:cNvSpPr>
          <p:nvPr>
            <p:ph idx="1"/>
          </p:nvPr>
        </p:nvSpPr>
        <p:spPr>
          <a:xfrm>
            <a:off x="1143000" y="678102"/>
            <a:ext cx="6858000" cy="3568700"/>
          </a:xfrm>
        </p:spPr>
        <p:txBody>
          <a:bodyPr/>
          <a:lstStyle/>
          <a:p>
            <a:r>
              <a:rPr lang="en-US" sz="1800"/>
              <a:t>Fermentation is a way of harvesting chemical energy that does not require oxygen. </a:t>
            </a:r>
          </a:p>
          <a:p>
            <a:r>
              <a:rPr lang="en-US" sz="1800"/>
              <a:t>Fermentation uses glycolysis, produces two ATP molecules per glucose, and reduces NAD</a:t>
            </a:r>
            <a:r>
              <a:rPr lang="en-US" sz="1800" baseline="30000"/>
              <a:t>+</a:t>
            </a:r>
            <a:r>
              <a:rPr lang="en-US" sz="1800"/>
              <a:t> to NADH.</a:t>
            </a:r>
          </a:p>
          <a:p>
            <a:r>
              <a:rPr lang="en-US" sz="1800"/>
              <a:t>Fermentation also provides an anaerobic path for recycling NADH back to NAD</a:t>
            </a:r>
            <a:r>
              <a:rPr lang="en-US" sz="1800" baseline="30000"/>
              <a:t>+</a:t>
            </a:r>
            <a:r>
              <a:rPr lang="en-US" sz="1800"/>
              <a:t>.</a:t>
            </a:r>
          </a:p>
          <a:p>
            <a:pPr lvl="1"/>
            <a:endParaRPr lang="en-US" sz="1800"/>
          </a:p>
        </p:txBody>
      </p:sp>
      <p:cxnSp>
        <p:nvCxnSpPr>
          <p:cNvPr id="5" name="Straight Connector 4"/>
          <p:cNvCxnSpPr/>
          <p:nvPr/>
        </p:nvCxnSpPr>
        <p:spPr>
          <a:xfrm flipV="1">
            <a:off x="1174352" y="494287"/>
            <a:ext cx="6801644" cy="559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584" y="2767865"/>
            <a:ext cx="1600200" cy="16002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4000" y="2693720"/>
            <a:ext cx="1257300" cy="1228725"/>
          </a:xfrm>
          <a:prstGeom prst="rect">
            <a:avLst/>
          </a:prstGeom>
        </p:spPr>
      </p:pic>
    </p:spTree>
    <p:extLst>
      <p:ext uri="{BB962C8B-B14F-4D97-AF65-F5344CB8AC3E}">
        <p14:creationId xmlns:p14="http://schemas.microsoft.com/office/powerpoint/2010/main" val="435342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sz="2100"/>
              <a:t>Lactic Acid Fermentation</a:t>
            </a:r>
          </a:p>
        </p:txBody>
      </p:sp>
      <p:sp>
        <p:nvSpPr>
          <p:cNvPr id="75779" name="Rectangle 3"/>
          <p:cNvSpPr>
            <a:spLocks noGrp="1" noChangeArrowheads="1"/>
          </p:cNvSpPr>
          <p:nvPr>
            <p:ph idx="1"/>
          </p:nvPr>
        </p:nvSpPr>
        <p:spPr>
          <a:xfrm>
            <a:off x="1143001" y="497085"/>
            <a:ext cx="4254063" cy="4437426"/>
          </a:xfrm>
        </p:spPr>
        <p:txBody>
          <a:bodyPr/>
          <a:lstStyle/>
          <a:p>
            <a:r>
              <a:rPr lang="en-US" sz="1800" dirty="0"/>
              <a:t>Your muscle cells and certain bacteria can regenerate NAD</a:t>
            </a:r>
            <a:r>
              <a:rPr lang="en-US" sz="1800" baseline="30000" dirty="0"/>
              <a:t>+</a:t>
            </a:r>
            <a:r>
              <a:rPr lang="en-US" sz="1800" dirty="0"/>
              <a:t> through </a:t>
            </a:r>
            <a:r>
              <a:rPr lang="en-US" sz="1800" b="1" dirty="0"/>
              <a:t>lactic</a:t>
            </a:r>
            <a:r>
              <a:rPr lang="en-US" sz="1800" dirty="0"/>
              <a:t> </a:t>
            </a:r>
            <a:r>
              <a:rPr lang="en-US" sz="1800" b="1" dirty="0"/>
              <a:t>acid</a:t>
            </a:r>
            <a:r>
              <a:rPr lang="en-US" sz="1800" dirty="0"/>
              <a:t> </a:t>
            </a:r>
            <a:r>
              <a:rPr lang="en-US" sz="1800" b="1" dirty="0"/>
              <a:t>fermentation</a:t>
            </a:r>
            <a:r>
              <a:rPr lang="en-US" sz="1800" dirty="0"/>
              <a:t>, in which NADH is oxidized back to NAD</a:t>
            </a:r>
            <a:r>
              <a:rPr lang="en-US" sz="1800" baseline="30000" dirty="0"/>
              <a:t>+</a:t>
            </a:r>
            <a:r>
              <a:rPr lang="en-US" sz="1800" dirty="0"/>
              <a:t> and pyruvate is reduced to lactate.</a:t>
            </a:r>
          </a:p>
          <a:p>
            <a:r>
              <a:rPr lang="en-US" sz="1800" dirty="0"/>
              <a:t>Lactate is carried by the blood to the liver, where it is converted back to pyruvate and oxidized in the mitochondria of liver cells.</a:t>
            </a:r>
          </a:p>
          <a:p>
            <a:r>
              <a:rPr lang="en-US" sz="1800" dirty="0"/>
              <a:t>The dairy industry uses lactic acid fermentation by bacteria to make cheese and yogurt.</a:t>
            </a:r>
          </a:p>
          <a:p>
            <a:r>
              <a:rPr lang="en-US" sz="1800" dirty="0"/>
              <a:t>Other types of microbial fermentation turn soybeans into soy sauce and cabbage into sauerkraut.</a:t>
            </a:r>
          </a:p>
          <a:p>
            <a:endParaRPr lang="en-US" sz="1800" dirty="0"/>
          </a:p>
          <a:p>
            <a:endParaRPr lang="en-US" sz="1800" dirty="0"/>
          </a:p>
        </p:txBody>
      </p:sp>
      <p:cxnSp>
        <p:nvCxnSpPr>
          <p:cNvPr id="5" name="Straight Connector 4"/>
          <p:cNvCxnSpPr/>
          <p:nvPr/>
        </p:nvCxnSpPr>
        <p:spPr>
          <a:xfrm flipV="1">
            <a:off x="1199356" y="491490"/>
            <a:ext cx="6801644" cy="559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5712850" y="714676"/>
            <a:ext cx="2062919" cy="4428824"/>
            <a:chOff x="3255264" y="136684"/>
            <a:chExt cx="2633472" cy="6433449"/>
          </a:xfrm>
        </p:grpSpPr>
        <p:pic>
          <p:nvPicPr>
            <p:cNvPr id="7" name="Picture 6" descr="06_13aLacticAcidFerment-U.jpg"/>
            <p:cNvPicPr>
              <a:picLocks noChangeAspect="1"/>
            </p:cNvPicPr>
            <p:nvPr/>
          </p:nvPicPr>
          <p:blipFill rotWithShape="1">
            <a:blip r:embed="rId3" cstate="email">
              <a:extLst>
                <a:ext uri="{28A0092B-C50C-407E-A947-70E740481C1C}">
                  <a14:useLocalDpi xmlns:a14="http://schemas.microsoft.com/office/drawing/2010/main" val="0"/>
                </a:ext>
              </a:extLst>
            </a:blip>
            <a:srcRect b="2289"/>
            <a:stretch/>
          </p:blipFill>
          <p:spPr>
            <a:xfrm>
              <a:off x="3255264" y="137160"/>
              <a:ext cx="2633472" cy="6432973"/>
            </a:xfrm>
            <a:prstGeom prst="rect">
              <a:avLst/>
            </a:prstGeom>
          </p:spPr>
        </p:pic>
        <p:sp>
          <p:nvSpPr>
            <p:cNvPr id="8" name="Text Box 31"/>
            <p:cNvSpPr txBox="1">
              <a:spLocks noChangeArrowheads="1"/>
            </p:cNvSpPr>
            <p:nvPr/>
          </p:nvSpPr>
          <p:spPr bwMode="auto">
            <a:xfrm>
              <a:off x="3981498" y="136684"/>
              <a:ext cx="564794" cy="23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50">
                  <a:solidFill>
                    <a:srgbClr val="000000"/>
                  </a:solidFill>
                  <a:latin typeface="Calibri" panose="020F0502020204030204" pitchFamily="34" charset="0"/>
                </a:rPr>
                <a:t>Glucose</a:t>
              </a:r>
            </a:p>
          </p:txBody>
        </p:sp>
        <p:sp>
          <p:nvSpPr>
            <p:cNvPr id="9" name="Text Box 31"/>
            <p:cNvSpPr txBox="1">
              <a:spLocks noChangeArrowheads="1"/>
            </p:cNvSpPr>
            <p:nvPr/>
          </p:nvSpPr>
          <p:spPr bwMode="auto">
            <a:xfrm>
              <a:off x="3405765" y="873281"/>
              <a:ext cx="431781" cy="23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298847" algn="l"/>
                </a:tabLst>
              </a:pPr>
              <a:r>
                <a:rPr lang="en-US" sz="1050">
                  <a:solidFill>
                    <a:srgbClr val="000000"/>
                  </a:solidFill>
                  <a:latin typeface="Calibri" panose="020F0502020204030204" pitchFamily="34" charset="0"/>
                </a:rPr>
                <a:t>2 ADP</a:t>
              </a:r>
            </a:p>
          </p:txBody>
        </p:sp>
        <p:sp>
          <p:nvSpPr>
            <p:cNvPr id="10" name="Text Box 31"/>
            <p:cNvSpPr txBox="1">
              <a:spLocks noChangeArrowheads="1"/>
            </p:cNvSpPr>
            <p:nvPr/>
          </p:nvSpPr>
          <p:spPr bwMode="auto">
            <a:xfrm>
              <a:off x="4811222" y="4149881"/>
              <a:ext cx="605721" cy="23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133350" algn="l"/>
                </a:tabLst>
              </a:pPr>
              <a:r>
                <a:rPr lang="en-US" sz="1050">
                  <a:solidFill>
                    <a:srgbClr val="000000"/>
                  </a:solidFill>
                  <a:latin typeface="Calibri" panose="020F0502020204030204" pitchFamily="34" charset="0"/>
                </a:rPr>
                <a:t>2	NADH</a:t>
              </a:r>
            </a:p>
          </p:txBody>
        </p:sp>
        <p:sp>
          <p:nvSpPr>
            <p:cNvPr id="11" name="Text Box 31"/>
            <p:cNvSpPr txBox="1">
              <a:spLocks noChangeArrowheads="1"/>
            </p:cNvSpPr>
            <p:nvPr/>
          </p:nvSpPr>
          <p:spPr bwMode="auto">
            <a:xfrm>
              <a:off x="4811221" y="5106616"/>
              <a:ext cx="579119" cy="23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152400" algn="l"/>
                </a:tabLst>
              </a:pPr>
              <a:r>
                <a:rPr lang="en-US" sz="1050">
                  <a:solidFill>
                    <a:srgbClr val="000000"/>
                  </a:solidFill>
                  <a:latin typeface="Calibri" panose="020F0502020204030204" pitchFamily="34" charset="0"/>
                </a:rPr>
                <a:t>2	NAD</a:t>
              </a:r>
              <a:r>
                <a:rPr lang="en-US" sz="1050" baseline="30000">
                  <a:solidFill>
                    <a:srgbClr val="000000"/>
                  </a:solidFill>
                  <a:latin typeface="Symbol Std"/>
                  <a:cs typeface="Symbol Std"/>
                </a:rPr>
                <a:t>+</a:t>
              </a:r>
              <a:endParaRPr lang="en-US" sz="1050" baseline="30000">
                <a:solidFill>
                  <a:srgbClr val="000000"/>
                </a:solidFill>
                <a:latin typeface="Calibri" panose="020F0502020204030204" pitchFamily="34" charset="0"/>
              </a:endParaRPr>
            </a:p>
          </p:txBody>
        </p:sp>
        <p:sp>
          <p:nvSpPr>
            <p:cNvPr id="12" name="Text Box 31"/>
            <p:cNvSpPr txBox="1">
              <a:spLocks noChangeArrowheads="1"/>
            </p:cNvSpPr>
            <p:nvPr/>
          </p:nvSpPr>
          <p:spPr bwMode="auto">
            <a:xfrm>
              <a:off x="3304167" y="1787693"/>
              <a:ext cx="539420" cy="23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215504" algn="l"/>
                </a:tabLst>
              </a:pPr>
              <a:r>
                <a:rPr lang="en-US" sz="1050">
                  <a:solidFill>
                    <a:srgbClr val="000000"/>
                  </a:solidFill>
                  <a:latin typeface="Calibri" panose="020F0502020204030204" pitchFamily="34" charset="0"/>
                </a:rPr>
                <a:t>2 	</a:t>
              </a:r>
              <a:r>
                <a:rPr lang="en-US" sz="975">
                  <a:solidFill>
                    <a:srgbClr val="000000"/>
                  </a:solidFill>
                  <a:latin typeface="Calibri" panose="020F0502020204030204" pitchFamily="34" charset="0"/>
                </a:rPr>
                <a:t>ATP</a:t>
              </a:r>
            </a:p>
          </p:txBody>
        </p:sp>
        <p:sp>
          <p:nvSpPr>
            <p:cNvPr id="13" name="Text Box 31"/>
            <p:cNvSpPr txBox="1">
              <a:spLocks noChangeArrowheads="1"/>
            </p:cNvSpPr>
            <p:nvPr/>
          </p:nvSpPr>
          <p:spPr bwMode="auto">
            <a:xfrm>
              <a:off x="4802754" y="1872348"/>
              <a:ext cx="605721" cy="23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133350" algn="l"/>
                </a:tabLst>
              </a:pPr>
              <a:r>
                <a:rPr lang="en-US" sz="1050">
                  <a:solidFill>
                    <a:srgbClr val="000000"/>
                  </a:solidFill>
                  <a:latin typeface="Calibri" panose="020F0502020204030204" pitchFamily="34" charset="0"/>
                </a:rPr>
                <a:t>2	NADH</a:t>
              </a:r>
            </a:p>
          </p:txBody>
        </p:sp>
        <p:sp>
          <p:nvSpPr>
            <p:cNvPr id="14" name="Text Box 31"/>
            <p:cNvSpPr txBox="1">
              <a:spLocks noChangeArrowheads="1"/>
            </p:cNvSpPr>
            <p:nvPr/>
          </p:nvSpPr>
          <p:spPr bwMode="auto">
            <a:xfrm>
              <a:off x="4811216" y="890210"/>
              <a:ext cx="586486" cy="23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158354" algn="l"/>
                </a:tabLst>
              </a:pPr>
              <a:r>
                <a:rPr lang="en-US" sz="1050">
                  <a:solidFill>
                    <a:srgbClr val="000000"/>
                  </a:solidFill>
                  <a:latin typeface="Calibri" panose="020F0502020204030204" pitchFamily="34" charset="0"/>
                </a:rPr>
                <a:t>2	NAD</a:t>
              </a:r>
              <a:r>
                <a:rPr lang="en-US" sz="1050" baseline="30000">
                  <a:solidFill>
                    <a:srgbClr val="000000"/>
                  </a:solidFill>
                  <a:latin typeface="Symbol Std"/>
                  <a:cs typeface="Symbol Std"/>
                </a:rPr>
                <a:t>+</a:t>
              </a:r>
              <a:endParaRPr lang="en-US" sz="1050" baseline="30000">
                <a:solidFill>
                  <a:srgbClr val="000000"/>
                </a:solidFill>
                <a:latin typeface="Calibri" panose="020F0502020204030204" pitchFamily="34" charset="0"/>
              </a:endParaRPr>
            </a:p>
          </p:txBody>
        </p:sp>
        <p:sp>
          <p:nvSpPr>
            <p:cNvPr id="15" name="Text Box 31"/>
            <p:cNvSpPr txBox="1">
              <a:spLocks noChangeArrowheads="1"/>
            </p:cNvSpPr>
            <p:nvPr/>
          </p:nvSpPr>
          <p:spPr bwMode="auto">
            <a:xfrm>
              <a:off x="3405765" y="1118814"/>
              <a:ext cx="477619" cy="23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298847" algn="l"/>
                </a:tabLst>
              </a:pPr>
              <a:r>
                <a:rPr lang="en-US" sz="1050">
                  <a:solidFill>
                    <a:srgbClr val="000000"/>
                  </a:solidFill>
                  <a:latin typeface="Symbol Std"/>
                  <a:cs typeface="Symbol Std"/>
                </a:rPr>
                <a:t>+</a:t>
              </a:r>
              <a:r>
                <a:rPr lang="en-US" sz="1050">
                  <a:solidFill>
                    <a:srgbClr val="000000"/>
                  </a:solidFill>
                  <a:latin typeface="Calibri" panose="020F0502020204030204" pitchFamily="34" charset="0"/>
                </a:rPr>
                <a:t> 2	P</a:t>
              </a:r>
            </a:p>
          </p:txBody>
        </p:sp>
        <p:sp>
          <p:nvSpPr>
            <p:cNvPr id="16" name="Text Box 31"/>
            <p:cNvSpPr txBox="1">
              <a:spLocks noChangeArrowheads="1"/>
            </p:cNvSpPr>
            <p:nvPr/>
          </p:nvSpPr>
          <p:spPr bwMode="auto">
            <a:xfrm rot="16200000">
              <a:off x="3918854" y="1368936"/>
              <a:ext cx="803359" cy="206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50">
                  <a:solidFill>
                    <a:srgbClr val="FFFFFF"/>
                  </a:solidFill>
                  <a:latin typeface="Calibri" panose="020F0502020204030204" pitchFamily="34" charset="0"/>
                </a:rPr>
                <a:t>Glycolysis</a:t>
              </a:r>
            </a:p>
          </p:txBody>
        </p:sp>
        <p:sp>
          <p:nvSpPr>
            <p:cNvPr id="17" name="Text Box 31"/>
            <p:cNvSpPr txBox="1">
              <a:spLocks noChangeArrowheads="1"/>
            </p:cNvSpPr>
            <p:nvPr/>
          </p:nvSpPr>
          <p:spPr bwMode="auto">
            <a:xfrm>
              <a:off x="3888365" y="3735018"/>
              <a:ext cx="765336" cy="23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50">
                  <a:solidFill>
                    <a:srgbClr val="000000"/>
                  </a:solidFill>
                  <a:latin typeface="Calibri" panose="020F0502020204030204" pitchFamily="34" charset="0"/>
                </a:rPr>
                <a:t>2 Pyruvate</a:t>
              </a:r>
            </a:p>
          </p:txBody>
        </p:sp>
        <p:sp>
          <p:nvSpPr>
            <p:cNvPr id="18" name="Text Box 31"/>
            <p:cNvSpPr txBox="1">
              <a:spLocks noChangeArrowheads="1"/>
            </p:cNvSpPr>
            <p:nvPr/>
          </p:nvSpPr>
          <p:spPr bwMode="auto">
            <a:xfrm>
              <a:off x="3964564" y="6266549"/>
              <a:ext cx="644602" cy="23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50">
                  <a:solidFill>
                    <a:srgbClr val="000000"/>
                  </a:solidFill>
                  <a:latin typeface="Calibri" panose="020F0502020204030204" pitchFamily="34" charset="0"/>
                </a:rPr>
                <a:t>2 Lactate</a:t>
              </a:r>
            </a:p>
          </p:txBody>
        </p:sp>
      </p:grpSp>
    </p:spTree>
    <p:extLst>
      <p:ext uri="{BB962C8B-B14F-4D97-AF65-F5344CB8AC3E}">
        <p14:creationId xmlns:p14="http://schemas.microsoft.com/office/powerpoint/2010/main" val="41267835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animEffect transition="in" filter="fade">
                                      <p:cBhvr>
                                        <p:cTn id="7" dur="500"/>
                                        <p:tgtEl>
                                          <p:spTgt spid="757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779">
                                            <p:txEl>
                                              <p:pRg st="1" end="1"/>
                                            </p:txEl>
                                          </p:spTgt>
                                        </p:tgtEl>
                                        <p:attrNameLst>
                                          <p:attrName>style.visibility</p:attrName>
                                        </p:attrNameLst>
                                      </p:cBhvr>
                                      <p:to>
                                        <p:strVal val="visible"/>
                                      </p:to>
                                    </p:set>
                                    <p:animEffect transition="in" filter="fade">
                                      <p:cBhvr>
                                        <p:cTn id="12" dur="500"/>
                                        <p:tgtEl>
                                          <p:spTgt spid="757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5779">
                                            <p:txEl>
                                              <p:pRg st="2" end="2"/>
                                            </p:txEl>
                                          </p:spTgt>
                                        </p:tgtEl>
                                        <p:attrNameLst>
                                          <p:attrName>style.visibility</p:attrName>
                                        </p:attrNameLst>
                                      </p:cBhvr>
                                      <p:to>
                                        <p:strVal val="visible"/>
                                      </p:to>
                                    </p:set>
                                    <p:animEffect transition="in" filter="fade">
                                      <p:cBhvr>
                                        <p:cTn id="17" dur="500"/>
                                        <p:tgtEl>
                                          <p:spTgt spid="757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5779">
                                            <p:txEl>
                                              <p:pRg st="3" end="3"/>
                                            </p:txEl>
                                          </p:spTgt>
                                        </p:tgtEl>
                                        <p:attrNameLst>
                                          <p:attrName>style.visibility</p:attrName>
                                        </p:attrNameLst>
                                      </p:cBhvr>
                                      <p:to>
                                        <p:strVal val="visible"/>
                                      </p:to>
                                    </p:set>
                                    <p:animEffect transition="in" filter="fade">
                                      <p:cBhvr>
                                        <p:cTn id="22" dur="500"/>
                                        <p:tgtEl>
                                          <p:spTgt spid="757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Fermentation Overview</a:t>
            </a:r>
          </a:p>
        </p:txBody>
      </p:sp>
      <p:sp>
        <p:nvSpPr>
          <p:cNvPr id="3" name="Footer Placeholder 2"/>
          <p:cNvSpPr>
            <a:spLocks noGrp="1"/>
          </p:cNvSpPr>
          <p:nvPr>
            <p:ph type="ftr" sz="quarter" idx="11"/>
          </p:nvPr>
        </p:nvSpPr>
        <p:spPr/>
        <p:txBody>
          <a:bodyPr/>
          <a:lstStyle/>
          <a:p>
            <a:r>
              <a:rPr lang="en-US"/>
              <a:t>© 2015 Pearson Education, Inc.</a:t>
            </a:r>
          </a:p>
        </p:txBody>
      </p:sp>
      <p:pic>
        <p:nvPicPr>
          <p:cNvPr id="4" name="09_17FermentationOverview_A.mpg">
            <a:hlinkClick r:id="" action="ppaction://media"/>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2286000" y="857250"/>
            <a:ext cx="4572000" cy="3429000"/>
          </a:xfrm>
          <a:prstGeom prst="rect">
            <a:avLst/>
          </a:prstGeom>
        </p:spPr>
      </p:pic>
    </p:spTree>
    <p:extLst>
      <p:ext uri="{BB962C8B-B14F-4D97-AF65-F5344CB8AC3E}">
        <p14:creationId xmlns:p14="http://schemas.microsoft.com/office/powerpoint/2010/main" val="109481168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1242219" y="106958"/>
            <a:ext cx="6708775" cy="369493"/>
          </a:xfrm>
        </p:spPr>
        <p:txBody>
          <a:bodyPr/>
          <a:lstStyle/>
          <a:p>
            <a:r>
              <a:rPr lang="en-US" sz="2100"/>
              <a:t>Alcohol Fermentation</a:t>
            </a:r>
          </a:p>
        </p:txBody>
      </p:sp>
      <p:sp>
        <p:nvSpPr>
          <p:cNvPr id="78851" name="Rectangle 3"/>
          <p:cNvSpPr>
            <a:spLocks noGrp="1" noChangeArrowheads="1"/>
          </p:cNvSpPr>
          <p:nvPr>
            <p:ph idx="1"/>
          </p:nvPr>
        </p:nvSpPr>
        <p:spPr>
          <a:xfrm>
            <a:off x="1143001" y="591475"/>
            <a:ext cx="4279043" cy="3568700"/>
          </a:xfrm>
        </p:spPr>
        <p:txBody>
          <a:bodyPr/>
          <a:lstStyle/>
          <a:p>
            <a:r>
              <a:rPr lang="en-US" sz="1800"/>
              <a:t>The baking and winemaking industries have used </a:t>
            </a:r>
            <a:r>
              <a:rPr lang="en-US" sz="1800" b="1"/>
              <a:t>alcohol</a:t>
            </a:r>
            <a:r>
              <a:rPr lang="en-US" sz="1800"/>
              <a:t> </a:t>
            </a:r>
            <a:r>
              <a:rPr lang="en-US" sz="1800" b="1"/>
              <a:t>fermentation</a:t>
            </a:r>
            <a:r>
              <a:rPr lang="en-US" sz="1800"/>
              <a:t> for thousands of years.</a:t>
            </a:r>
          </a:p>
          <a:p>
            <a:r>
              <a:rPr lang="en-US" sz="1800"/>
              <a:t>In this process, yeast (single-celled fungi) oxidize NADH back to NAD</a:t>
            </a:r>
            <a:r>
              <a:rPr lang="en-US" sz="1800" baseline="30000"/>
              <a:t>+</a:t>
            </a:r>
            <a:r>
              <a:rPr lang="en-US" sz="1800"/>
              <a:t> and convert pyruvate to CO</a:t>
            </a:r>
            <a:r>
              <a:rPr lang="en-US" sz="1800" baseline="-25000"/>
              <a:t>2</a:t>
            </a:r>
            <a:r>
              <a:rPr lang="en-US" sz="1800"/>
              <a:t> and ethanol.</a:t>
            </a:r>
          </a:p>
        </p:txBody>
      </p:sp>
      <p:cxnSp>
        <p:nvCxnSpPr>
          <p:cNvPr id="5" name="Straight Connector 4"/>
          <p:cNvCxnSpPr/>
          <p:nvPr/>
        </p:nvCxnSpPr>
        <p:spPr>
          <a:xfrm flipV="1">
            <a:off x="1199356" y="491490"/>
            <a:ext cx="6801644" cy="559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5884449" y="591474"/>
            <a:ext cx="2066544" cy="4552026"/>
            <a:chOff x="3194304" y="128217"/>
            <a:chExt cx="2755392" cy="6470858"/>
          </a:xfrm>
        </p:grpSpPr>
        <p:pic>
          <p:nvPicPr>
            <p:cNvPr id="7" name="Picture 6" descr="06_13bAlcoholFerment-U.jpg"/>
            <p:cNvPicPr>
              <a:picLocks noChangeAspect="1"/>
            </p:cNvPicPr>
            <p:nvPr/>
          </p:nvPicPr>
          <p:blipFill rotWithShape="1">
            <a:blip r:embed="rId3" cstate="email">
              <a:extLst>
                <a:ext uri="{28A0092B-C50C-407E-A947-70E740481C1C}">
                  <a14:useLocalDpi xmlns:a14="http://schemas.microsoft.com/office/drawing/2010/main" val="0"/>
                </a:ext>
              </a:extLst>
            </a:blip>
            <a:srcRect b="2289"/>
            <a:stretch/>
          </p:blipFill>
          <p:spPr>
            <a:xfrm>
              <a:off x="3194304" y="166102"/>
              <a:ext cx="2755392" cy="6432973"/>
            </a:xfrm>
            <a:prstGeom prst="rect">
              <a:avLst/>
            </a:prstGeom>
          </p:spPr>
        </p:pic>
        <p:sp>
          <p:nvSpPr>
            <p:cNvPr id="8" name="Text Box 31"/>
            <p:cNvSpPr txBox="1">
              <a:spLocks noChangeArrowheads="1"/>
            </p:cNvSpPr>
            <p:nvPr/>
          </p:nvSpPr>
          <p:spPr bwMode="auto">
            <a:xfrm>
              <a:off x="4040767" y="128217"/>
              <a:ext cx="589905" cy="22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50">
                  <a:solidFill>
                    <a:srgbClr val="000000"/>
                  </a:solidFill>
                  <a:latin typeface="Calibri" panose="020F0502020204030204" pitchFamily="34" charset="0"/>
                </a:rPr>
                <a:t>Glucose</a:t>
              </a:r>
            </a:p>
          </p:txBody>
        </p:sp>
        <p:sp>
          <p:nvSpPr>
            <p:cNvPr id="9" name="Text Box 31"/>
            <p:cNvSpPr txBox="1">
              <a:spLocks noChangeArrowheads="1"/>
            </p:cNvSpPr>
            <p:nvPr/>
          </p:nvSpPr>
          <p:spPr bwMode="auto">
            <a:xfrm>
              <a:off x="3481968" y="941017"/>
              <a:ext cx="450979" cy="22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298847" algn="l"/>
                </a:tabLst>
              </a:pPr>
              <a:r>
                <a:rPr lang="en-US" sz="1050">
                  <a:solidFill>
                    <a:srgbClr val="000000"/>
                  </a:solidFill>
                  <a:latin typeface="Calibri" panose="020F0502020204030204" pitchFamily="34" charset="0"/>
                </a:rPr>
                <a:t>2 ADP</a:t>
              </a:r>
            </a:p>
          </p:txBody>
        </p:sp>
        <p:sp>
          <p:nvSpPr>
            <p:cNvPr id="10" name="Text Box 31"/>
            <p:cNvSpPr txBox="1">
              <a:spLocks noChangeArrowheads="1"/>
            </p:cNvSpPr>
            <p:nvPr/>
          </p:nvSpPr>
          <p:spPr bwMode="auto">
            <a:xfrm>
              <a:off x="4853557" y="4141414"/>
              <a:ext cx="632652" cy="22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133350" algn="l"/>
                </a:tabLst>
              </a:pPr>
              <a:r>
                <a:rPr lang="en-US" sz="1050">
                  <a:solidFill>
                    <a:srgbClr val="000000"/>
                  </a:solidFill>
                  <a:latin typeface="Calibri" panose="020F0502020204030204" pitchFamily="34" charset="0"/>
                </a:rPr>
                <a:t>2	NADH</a:t>
              </a:r>
            </a:p>
          </p:txBody>
        </p:sp>
        <p:sp>
          <p:nvSpPr>
            <p:cNvPr id="11" name="Text Box 31"/>
            <p:cNvSpPr txBox="1">
              <a:spLocks noChangeArrowheads="1"/>
            </p:cNvSpPr>
            <p:nvPr/>
          </p:nvSpPr>
          <p:spPr bwMode="auto">
            <a:xfrm>
              <a:off x="4853556" y="5098149"/>
              <a:ext cx="604867" cy="22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152400" algn="l"/>
                </a:tabLst>
              </a:pPr>
              <a:r>
                <a:rPr lang="en-US" sz="1050">
                  <a:solidFill>
                    <a:srgbClr val="000000"/>
                  </a:solidFill>
                  <a:latin typeface="Calibri" panose="020F0502020204030204" pitchFamily="34" charset="0"/>
                </a:rPr>
                <a:t>2	NAD</a:t>
              </a:r>
              <a:r>
                <a:rPr lang="en-US" sz="1050" baseline="30000">
                  <a:solidFill>
                    <a:srgbClr val="000000"/>
                  </a:solidFill>
                  <a:latin typeface="Symbol Std"/>
                  <a:cs typeface="Symbol Std"/>
                </a:rPr>
                <a:t>+</a:t>
              </a:r>
              <a:endParaRPr lang="en-US" sz="1050" baseline="30000">
                <a:solidFill>
                  <a:srgbClr val="000000"/>
                </a:solidFill>
                <a:latin typeface="Calibri" panose="020F0502020204030204" pitchFamily="34" charset="0"/>
              </a:endParaRPr>
            </a:p>
          </p:txBody>
        </p:sp>
        <p:sp>
          <p:nvSpPr>
            <p:cNvPr id="12" name="Text Box 31"/>
            <p:cNvSpPr txBox="1">
              <a:spLocks noChangeArrowheads="1"/>
            </p:cNvSpPr>
            <p:nvPr/>
          </p:nvSpPr>
          <p:spPr bwMode="auto">
            <a:xfrm>
              <a:off x="3244899" y="1838494"/>
              <a:ext cx="563403" cy="22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215504" algn="l"/>
                </a:tabLst>
              </a:pPr>
              <a:r>
                <a:rPr lang="en-US" sz="1050">
                  <a:solidFill>
                    <a:srgbClr val="000000"/>
                  </a:solidFill>
                  <a:latin typeface="Calibri" panose="020F0502020204030204" pitchFamily="34" charset="0"/>
                </a:rPr>
                <a:t>2 	</a:t>
              </a:r>
              <a:r>
                <a:rPr lang="en-US" sz="975">
                  <a:solidFill>
                    <a:srgbClr val="000000"/>
                  </a:solidFill>
                  <a:latin typeface="Calibri" panose="020F0502020204030204" pitchFamily="34" charset="0"/>
                </a:rPr>
                <a:t>ATP</a:t>
              </a:r>
            </a:p>
          </p:txBody>
        </p:sp>
        <p:sp>
          <p:nvSpPr>
            <p:cNvPr id="13" name="Text Box 31"/>
            <p:cNvSpPr txBox="1">
              <a:spLocks noChangeArrowheads="1"/>
            </p:cNvSpPr>
            <p:nvPr/>
          </p:nvSpPr>
          <p:spPr bwMode="auto">
            <a:xfrm>
              <a:off x="4853557" y="1897749"/>
              <a:ext cx="632652" cy="22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133350" algn="l"/>
                </a:tabLst>
              </a:pPr>
              <a:r>
                <a:rPr lang="en-US" sz="1050">
                  <a:solidFill>
                    <a:srgbClr val="000000"/>
                  </a:solidFill>
                  <a:latin typeface="Calibri" panose="020F0502020204030204" pitchFamily="34" charset="0"/>
                </a:rPr>
                <a:t>2	NADH</a:t>
              </a:r>
            </a:p>
          </p:txBody>
        </p:sp>
        <p:sp>
          <p:nvSpPr>
            <p:cNvPr id="14" name="Text Box 31"/>
            <p:cNvSpPr txBox="1">
              <a:spLocks noChangeArrowheads="1"/>
            </p:cNvSpPr>
            <p:nvPr/>
          </p:nvSpPr>
          <p:spPr bwMode="auto">
            <a:xfrm>
              <a:off x="4836616" y="915612"/>
              <a:ext cx="612561" cy="22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158354" algn="l"/>
                </a:tabLst>
              </a:pPr>
              <a:r>
                <a:rPr lang="en-US" sz="1050">
                  <a:solidFill>
                    <a:srgbClr val="000000"/>
                  </a:solidFill>
                  <a:latin typeface="Calibri" panose="020F0502020204030204" pitchFamily="34" charset="0"/>
                </a:rPr>
                <a:t>2	NAD</a:t>
              </a:r>
              <a:r>
                <a:rPr lang="en-US" sz="1050" baseline="30000">
                  <a:solidFill>
                    <a:srgbClr val="000000"/>
                  </a:solidFill>
                  <a:latin typeface="Symbol Std"/>
                  <a:cs typeface="Symbol Std"/>
                </a:rPr>
                <a:t>+</a:t>
              </a:r>
              <a:endParaRPr lang="en-US" sz="1050" baseline="30000">
                <a:solidFill>
                  <a:srgbClr val="000000"/>
                </a:solidFill>
                <a:latin typeface="Calibri" panose="020F0502020204030204" pitchFamily="34" charset="0"/>
              </a:endParaRPr>
            </a:p>
          </p:txBody>
        </p:sp>
        <p:sp>
          <p:nvSpPr>
            <p:cNvPr id="15" name="Text Box 31"/>
            <p:cNvSpPr txBox="1">
              <a:spLocks noChangeArrowheads="1"/>
            </p:cNvSpPr>
            <p:nvPr/>
          </p:nvSpPr>
          <p:spPr bwMode="auto">
            <a:xfrm>
              <a:off x="3481967" y="1186550"/>
              <a:ext cx="498855" cy="22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298847" algn="l"/>
                </a:tabLst>
              </a:pPr>
              <a:r>
                <a:rPr lang="en-US" sz="1050">
                  <a:solidFill>
                    <a:srgbClr val="000000"/>
                  </a:solidFill>
                  <a:latin typeface="Symbol Std"/>
                  <a:cs typeface="Symbol Std"/>
                </a:rPr>
                <a:t>+</a:t>
              </a:r>
              <a:r>
                <a:rPr lang="en-US" sz="1050">
                  <a:solidFill>
                    <a:srgbClr val="000000"/>
                  </a:solidFill>
                  <a:latin typeface="Calibri" panose="020F0502020204030204" pitchFamily="34" charset="0"/>
                </a:rPr>
                <a:t> 2	P</a:t>
              </a:r>
            </a:p>
          </p:txBody>
        </p:sp>
        <p:sp>
          <p:nvSpPr>
            <p:cNvPr id="16" name="Text Box 31"/>
            <p:cNvSpPr txBox="1">
              <a:spLocks noChangeArrowheads="1"/>
            </p:cNvSpPr>
            <p:nvPr/>
          </p:nvSpPr>
          <p:spPr bwMode="auto">
            <a:xfrm rot="16200000">
              <a:off x="3978256" y="1355883"/>
              <a:ext cx="7861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50">
                  <a:solidFill>
                    <a:srgbClr val="FFFFFF"/>
                  </a:solidFill>
                  <a:latin typeface="Calibri" panose="020F0502020204030204" pitchFamily="34" charset="0"/>
                </a:rPr>
                <a:t>Glycolysis</a:t>
              </a:r>
            </a:p>
          </p:txBody>
        </p:sp>
        <p:sp>
          <p:nvSpPr>
            <p:cNvPr id="17" name="Text Box 31"/>
            <p:cNvSpPr txBox="1">
              <a:spLocks noChangeArrowheads="1"/>
            </p:cNvSpPr>
            <p:nvPr/>
          </p:nvSpPr>
          <p:spPr bwMode="auto">
            <a:xfrm>
              <a:off x="3964568" y="3735017"/>
              <a:ext cx="799364" cy="22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50">
                  <a:solidFill>
                    <a:srgbClr val="000000"/>
                  </a:solidFill>
                  <a:latin typeface="Calibri" panose="020F0502020204030204" pitchFamily="34" charset="0"/>
                </a:rPr>
                <a:t>2 Pyruvate</a:t>
              </a:r>
            </a:p>
          </p:txBody>
        </p:sp>
        <p:sp>
          <p:nvSpPr>
            <p:cNvPr id="18" name="Text Box 31"/>
            <p:cNvSpPr txBox="1">
              <a:spLocks noChangeArrowheads="1"/>
            </p:cNvSpPr>
            <p:nvPr/>
          </p:nvSpPr>
          <p:spPr bwMode="auto">
            <a:xfrm>
              <a:off x="3973035" y="6275014"/>
              <a:ext cx="703184" cy="22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50">
                  <a:solidFill>
                    <a:srgbClr val="000000"/>
                  </a:solidFill>
                  <a:latin typeface="Calibri" panose="020F0502020204030204" pitchFamily="34" charset="0"/>
                </a:rPr>
                <a:t>2 Ethanol</a:t>
              </a:r>
            </a:p>
          </p:txBody>
        </p:sp>
        <p:sp>
          <p:nvSpPr>
            <p:cNvPr id="19" name="Text Box 31"/>
            <p:cNvSpPr txBox="1">
              <a:spLocks noChangeArrowheads="1"/>
            </p:cNvSpPr>
            <p:nvPr/>
          </p:nvSpPr>
          <p:spPr bwMode="auto">
            <a:xfrm>
              <a:off x="3312632" y="4378494"/>
              <a:ext cx="443711" cy="22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139304" algn="l"/>
                </a:tabLst>
              </a:pPr>
              <a:r>
                <a:rPr lang="en-US" sz="1050">
                  <a:solidFill>
                    <a:srgbClr val="000000"/>
                  </a:solidFill>
                  <a:latin typeface="Calibri" panose="020F0502020204030204" pitchFamily="34" charset="0"/>
                </a:rPr>
                <a:t>2 	</a:t>
              </a:r>
              <a:r>
                <a:rPr lang="en-US" sz="975">
                  <a:solidFill>
                    <a:srgbClr val="000000"/>
                  </a:solidFill>
                  <a:latin typeface="Calibri" panose="020F0502020204030204" pitchFamily="34" charset="0"/>
                </a:rPr>
                <a:t>CO</a:t>
              </a:r>
              <a:r>
                <a:rPr lang="en-US" sz="975" baseline="-25000">
                  <a:solidFill>
                    <a:srgbClr val="000000"/>
                  </a:solidFill>
                  <a:latin typeface="Calibri" panose="020F0502020204030204" pitchFamily="34" charset="0"/>
                </a:rPr>
                <a:t>2</a:t>
              </a:r>
            </a:p>
          </p:txBody>
        </p:sp>
      </p:grpSp>
      <p:pic>
        <p:nvPicPr>
          <p:cNvPr id="20" name="Picture 19" descr="06_13c_1WineBarrels-L.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704231" y="2768233"/>
            <a:ext cx="2287444" cy="1595891"/>
          </a:xfrm>
          <a:prstGeom prst="rect">
            <a:avLst/>
          </a:prstGeom>
        </p:spPr>
      </p:pic>
    </p:spTree>
    <p:extLst>
      <p:ext uri="{BB962C8B-B14F-4D97-AF65-F5344CB8AC3E}">
        <p14:creationId xmlns:p14="http://schemas.microsoft.com/office/powerpoint/2010/main" val="880266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1143001" y="106958"/>
            <a:ext cx="6807993" cy="369493"/>
          </a:xfrm>
        </p:spPr>
        <p:txBody>
          <a:bodyPr/>
          <a:lstStyle/>
          <a:p>
            <a:r>
              <a:rPr lang="en-US" sz="2100"/>
              <a:t>Fermentation enables cells to produce ATP without oxygen</a:t>
            </a:r>
          </a:p>
        </p:txBody>
      </p:sp>
      <p:sp>
        <p:nvSpPr>
          <p:cNvPr id="80899" name="Rectangle 3"/>
          <p:cNvSpPr>
            <a:spLocks noGrp="1" noChangeArrowheads="1"/>
          </p:cNvSpPr>
          <p:nvPr>
            <p:ph idx="1"/>
          </p:nvPr>
        </p:nvSpPr>
        <p:spPr>
          <a:xfrm>
            <a:off x="1143001" y="491490"/>
            <a:ext cx="6665912" cy="3746033"/>
          </a:xfrm>
        </p:spPr>
        <p:txBody>
          <a:bodyPr/>
          <a:lstStyle/>
          <a:p>
            <a:r>
              <a:rPr lang="en-US" sz="1800"/>
              <a:t>Obligate anaerobes (bacterial cells) require anaerobic conditions, are poisoned by oxygen, and live in stagnant ponds and deep soils. Ex. </a:t>
            </a:r>
            <a:r>
              <a:rPr lang="en-US" sz="1800" i="1"/>
              <a:t>Clostridium botulinum, </a:t>
            </a:r>
            <a:r>
              <a:rPr lang="en-US" sz="1800"/>
              <a:t>causes botulism. 			                </a:t>
            </a:r>
          </a:p>
          <a:p>
            <a:pPr marL="0" indent="0">
              <a:buNone/>
            </a:pPr>
            <a:r>
              <a:rPr lang="en-US" sz="1800"/>
              <a:t>					      Botox 	</a:t>
            </a:r>
          </a:p>
          <a:p>
            <a:endParaRPr lang="en-US" sz="1800"/>
          </a:p>
          <a:p>
            <a:pPr marL="0" indent="0">
              <a:buNone/>
            </a:pPr>
            <a:r>
              <a:rPr lang="en-US" sz="1800"/>
              <a:t>		</a:t>
            </a:r>
          </a:p>
          <a:p>
            <a:pPr marL="0" indent="0">
              <a:buNone/>
            </a:pPr>
            <a:endParaRPr lang="en-US" sz="1800"/>
          </a:p>
          <a:p>
            <a:pPr marL="0" indent="0">
              <a:buNone/>
            </a:pPr>
            <a:endParaRPr lang="en-US" sz="1800"/>
          </a:p>
          <a:p>
            <a:pPr marL="0" indent="0">
              <a:buNone/>
            </a:pPr>
            <a:endParaRPr lang="en-US" sz="1800"/>
          </a:p>
          <a:p>
            <a:r>
              <a:rPr lang="en-US" sz="1800"/>
              <a:t>Facultative anaerobes can make ATP by fermentation or oxidative phosphorylation and include yeasts and many bacteria.</a:t>
            </a:r>
          </a:p>
        </p:txBody>
      </p:sp>
      <p:cxnSp>
        <p:nvCxnSpPr>
          <p:cNvPr id="5" name="Straight Connector 4"/>
          <p:cNvCxnSpPr/>
          <p:nvPr/>
        </p:nvCxnSpPr>
        <p:spPr>
          <a:xfrm flipV="1">
            <a:off x="1199356" y="491490"/>
            <a:ext cx="6801644" cy="559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094" y="1335506"/>
            <a:ext cx="1343025" cy="1814513"/>
          </a:xfrm>
          <a:prstGeom prst="rect">
            <a:avLst/>
          </a:prstGeom>
        </p:spPr>
      </p:pic>
    </p:spTree>
    <p:extLst>
      <p:ext uri="{BB962C8B-B14F-4D97-AF65-F5344CB8AC3E}">
        <p14:creationId xmlns:p14="http://schemas.microsoft.com/office/powerpoint/2010/main" val="237034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sz="2100"/>
              <a:t>EVOLUTION CONNECTION: Glycolysis evolved early in the history of life on Earth</a:t>
            </a:r>
          </a:p>
        </p:txBody>
      </p:sp>
      <p:sp>
        <p:nvSpPr>
          <p:cNvPr id="83971" name="Rectangle 3"/>
          <p:cNvSpPr>
            <a:spLocks noGrp="1" noChangeArrowheads="1"/>
          </p:cNvSpPr>
          <p:nvPr>
            <p:ph idx="1"/>
          </p:nvPr>
        </p:nvSpPr>
        <p:spPr>
          <a:xfrm>
            <a:off x="1192212" y="887214"/>
            <a:ext cx="6665912" cy="2512911"/>
          </a:xfrm>
        </p:spPr>
        <p:txBody>
          <a:bodyPr/>
          <a:lstStyle/>
          <a:p>
            <a:r>
              <a:rPr lang="en-US" sz="1800"/>
              <a:t>Glycolysis is the universal energy-harvesting process of life. The role of glycolysis in fermentation and respiration dates back to life long before oxygen was present, when only prokaryotes inhabited the Earth, about 3.5 billion years ago.</a:t>
            </a:r>
          </a:p>
          <a:p>
            <a:r>
              <a:rPr lang="en-US" sz="1800"/>
              <a:t>The ancient history of glycolysis is supported by its occurrence in all the domains of life and location within the cell, using pathways that do not involve any membrane-enclosed organelles of the eukaryotic cell.</a:t>
            </a:r>
          </a:p>
          <a:p>
            <a:endParaRPr lang="en-US" sz="1800"/>
          </a:p>
        </p:txBody>
      </p:sp>
      <p:cxnSp>
        <p:nvCxnSpPr>
          <p:cNvPr id="5" name="Straight Connector 4"/>
          <p:cNvCxnSpPr/>
          <p:nvPr/>
        </p:nvCxnSpPr>
        <p:spPr>
          <a:xfrm flipV="1">
            <a:off x="1199356" y="775356"/>
            <a:ext cx="6801644" cy="559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984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E9DCC5-906D-E749-9AC2-14C19797D551}"/>
              </a:ext>
            </a:extLst>
          </p:cNvPr>
          <p:cNvSpPr>
            <a:spLocks noGrp="1"/>
          </p:cNvSpPr>
          <p:nvPr>
            <p:ph type="title"/>
          </p:nvPr>
        </p:nvSpPr>
        <p:spPr>
          <a:xfrm>
            <a:off x="99483" y="1987129"/>
            <a:ext cx="8945033" cy="780256"/>
          </a:xfrm>
        </p:spPr>
        <p:txBody>
          <a:bodyPr/>
          <a:lstStyle/>
          <a:p>
            <a:r>
              <a:rPr lang="en-US" sz="2400" dirty="0"/>
              <a:t>Connections Between Metabolic Pathways</a:t>
            </a:r>
            <a:br>
              <a:rPr lang="en-US" sz="2400" dirty="0"/>
            </a:br>
            <a:endParaRPr lang="en-US" dirty="0"/>
          </a:p>
        </p:txBody>
      </p:sp>
    </p:spTree>
    <p:extLst>
      <p:ext uri="{BB962C8B-B14F-4D97-AF65-F5344CB8AC3E}">
        <p14:creationId xmlns:p14="http://schemas.microsoft.com/office/powerpoint/2010/main" val="2316657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220787" y="56425"/>
            <a:ext cx="6708775" cy="629375"/>
          </a:xfrm>
        </p:spPr>
        <p:txBody>
          <a:bodyPr/>
          <a:lstStyle/>
          <a:p>
            <a:r>
              <a:rPr lang="en-US" sz="2100"/>
              <a:t>Cells use many kinds of organic molecules as fuel for cellular respiration</a:t>
            </a:r>
          </a:p>
        </p:txBody>
      </p:sp>
      <p:sp>
        <p:nvSpPr>
          <p:cNvPr id="87043" name="Rectangle 3"/>
          <p:cNvSpPr>
            <a:spLocks noGrp="1" noChangeArrowheads="1"/>
          </p:cNvSpPr>
          <p:nvPr>
            <p:ph idx="1"/>
          </p:nvPr>
        </p:nvSpPr>
        <p:spPr>
          <a:xfrm>
            <a:off x="1143000" y="685801"/>
            <a:ext cx="3140242" cy="3568700"/>
          </a:xfrm>
        </p:spPr>
        <p:txBody>
          <a:bodyPr/>
          <a:lstStyle/>
          <a:p>
            <a:r>
              <a:rPr lang="en-US" sz="1650" dirty="0"/>
              <a:t>Although glucose is considered to be the primary source of sugar for respiration and fermentation, ATP is generated using carbohydrates, fats, and proteins.</a:t>
            </a:r>
          </a:p>
          <a:p>
            <a:r>
              <a:rPr lang="en-US" sz="1650" dirty="0"/>
              <a:t>Fats make excellent cellular fuel because they contain many hydrogen atoms and thus many energy-rich electrons and yield more than twice as much ATP per gram as compared to a gram of carbohydrate. </a:t>
            </a:r>
          </a:p>
          <a:p>
            <a:r>
              <a:rPr lang="en-US" sz="1650" dirty="0"/>
              <a:t>Proteins can also be used for fuel, although your body preferentially burns sugars and fats first. </a:t>
            </a:r>
          </a:p>
          <a:p>
            <a:pPr lvl="1"/>
            <a:endParaRPr lang="en-US" sz="1650" dirty="0"/>
          </a:p>
        </p:txBody>
      </p:sp>
      <p:cxnSp>
        <p:nvCxnSpPr>
          <p:cNvPr id="5" name="Straight Connector 4"/>
          <p:cNvCxnSpPr/>
          <p:nvPr/>
        </p:nvCxnSpPr>
        <p:spPr>
          <a:xfrm flipV="1">
            <a:off x="1199356" y="623759"/>
            <a:ext cx="6801644" cy="559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4438825" y="1140594"/>
            <a:ext cx="3388305" cy="3736474"/>
            <a:chOff x="630936" y="137160"/>
            <a:chExt cx="8025721" cy="6432973"/>
          </a:xfrm>
        </p:grpSpPr>
        <p:pic>
          <p:nvPicPr>
            <p:cNvPr id="24" name="Picture 23" descr="06_15_0NutrientCatabolism-U.jpg"/>
            <p:cNvPicPr>
              <a:picLocks noChangeAspect="1"/>
            </p:cNvPicPr>
            <p:nvPr/>
          </p:nvPicPr>
          <p:blipFill rotWithShape="1">
            <a:blip r:embed="rId3" cstate="email">
              <a:extLst>
                <a:ext uri="{28A0092B-C50C-407E-A947-70E740481C1C}">
                  <a14:useLocalDpi xmlns:a14="http://schemas.microsoft.com/office/drawing/2010/main" val="0"/>
                </a:ext>
              </a:extLst>
            </a:blip>
            <a:srcRect b="2289"/>
            <a:stretch/>
          </p:blipFill>
          <p:spPr>
            <a:xfrm>
              <a:off x="630936" y="137160"/>
              <a:ext cx="7882128" cy="6432973"/>
            </a:xfrm>
            <a:prstGeom prst="rect">
              <a:avLst/>
            </a:prstGeom>
          </p:spPr>
        </p:pic>
        <p:sp>
          <p:nvSpPr>
            <p:cNvPr id="25" name="Text Box 31"/>
            <p:cNvSpPr txBox="1">
              <a:spLocks noChangeArrowheads="1"/>
            </p:cNvSpPr>
            <p:nvPr/>
          </p:nvSpPr>
          <p:spPr bwMode="auto">
            <a:xfrm>
              <a:off x="2077532" y="286294"/>
              <a:ext cx="1385892" cy="43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825">
                  <a:solidFill>
                    <a:srgbClr val="000000"/>
                  </a:solidFill>
                  <a:latin typeface="Calibri" panose="020F0502020204030204" pitchFamily="34" charset="0"/>
                </a:rPr>
                <a:t>Food, such as</a:t>
              </a:r>
              <a:br>
                <a:rPr lang="en-US" sz="825">
                  <a:solidFill>
                    <a:srgbClr val="000000"/>
                  </a:solidFill>
                  <a:latin typeface="Calibri" panose="020F0502020204030204" pitchFamily="34" charset="0"/>
                </a:rPr>
              </a:br>
              <a:r>
                <a:rPr lang="en-US" sz="825">
                  <a:solidFill>
                    <a:srgbClr val="000000"/>
                  </a:solidFill>
                  <a:latin typeface="Calibri" panose="020F0502020204030204" pitchFamily="34" charset="0"/>
                </a:rPr>
                <a:t>peanuts</a:t>
              </a:r>
            </a:p>
          </p:txBody>
        </p:sp>
        <p:sp>
          <p:nvSpPr>
            <p:cNvPr id="26" name="Text Box 31"/>
            <p:cNvSpPr txBox="1">
              <a:spLocks noChangeArrowheads="1"/>
            </p:cNvSpPr>
            <p:nvPr/>
          </p:nvSpPr>
          <p:spPr bwMode="auto">
            <a:xfrm>
              <a:off x="756733" y="2386029"/>
              <a:ext cx="1678255" cy="23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Carbohydrates</a:t>
              </a:r>
            </a:p>
          </p:txBody>
        </p:sp>
        <p:sp>
          <p:nvSpPr>
            <p:cNvPr id="27" name="Text Box 31"/>
            <p:cNvSpPr txBox="1">
              <a:spLocks noChangeArrowheads="1"/>
            </p:cNvSpPr>
            <p:nvPr/>
          </p:nvSpPr>
          <p:spPr bwMode="auto">
            <a:xfrm>
              <a:off x="3711597" y="2377562"/>
              <a:ext cx="467027" cy="23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Fats</a:t>
              </a:r>
            </a:p>
          </p:txBody>
        </p:sp>
        <p:sp>
          <p:nvSpPr>
            <p:cNvPr id="28" name="Text Box 31"/>
            <p:cNvSpPr txBox="1">
              <a:spLocks noChangeArrowheads="1"/>
            </p:cNvSpPr>
            <p:nvPr/>
          </p:nvSpPr>
          <p:spPr bwMode="auto">
            <a:xfrm>
              <a:off x="5904464" y="2386027"/>
              <a:ext cx="949240" cy="23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Proteins</a:t>
              </a:r>
            </a:p>
          </p:txBody>
        </p:sp>
        <p:sp>
          <p:nvSpPr>
            <p:cNvPr id="29" name="Text Box 31"/>
            <p:cNvSpPr txBox="1">
              <a:spLocks noChangeArrowheads="1"/>
            </p:cNvSpPr>
            <p:nvPr/>
          </p:nvSpPr>
          <p:spPr bwMode="auto">
            <a:xfrm>
              <a:off x="6769567" y="4892160"/>
              <a:ext cx="1887090" cy="476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Oxidative</a:t>
              </a:r>
              <a:br>
                <a:rPr lang="en-US" sz="900">
                  <a:solidFill>
                    <a:srgbClr val="FFFFFF"/>
                  </a:solidFill>
                  <a:latin typeface="Calibri" panose="020F0502020204030204" pitchFamily="34" charset="0"/>
                </a:rPr>
              </a:br>
              <a:r>
                <a:rPr lang="en-US" sz="900">
                  <a:solidFill>
                    <a:srgbClr val="FFFFFF"/>
                  </a:solidFill>
                  <a:latin typeface="Calibri" panose="020F0502020204030204" pitchFamily="34" charset="0"/>
                </a:rPr>
                <a:t>Phosphorylation</a:t>
              </a:r>
            </a:p>
          </p:txBody>
        </p:sp>
        <p:sp>
          <p:nvSpPr>
            <p:cNvPr id="30" name="Text Box 31"/>
            <p:cNvSpPr txBox="1">
              <a:spLocks noChangeArrowheads="1"/>
            </p:cNvSpPr>
            <p:nvPr/>
          </p:nvSpPr>
          <p:spPr bwMode="auto">
            <a:xfrm>
              <a:off x="1103866" y="3198829"/>
              <a:ext cx="751799" cy="23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Sugars</a:t>
              </a:r>
            </a:p>
          </p:txBody>
        </p:sp>
        <p:sp>
          <p:nvSpPr>
            <p:cNvPr id="31" name="Text Box 31"/>
            <p:cNvSpPr txBox="1">
              <a:spLocks noChangeArrowheads="1"/>
            </p:cNvSpPr>
            <p:nvPr/>
          </p:nvSpPr>
          <p:spPr bwMode="auto">
            <a:xfrm>
              <a:off x="3035581" y="3198829"/>
              <a:ext cx="937849" cy="23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Glycerol</a:t>
              </a:r>
            </a:p>
          </p:txBody>
        </p:sp>
        <p:sp>
          <p:nvSpPr>
            <p:cNvPr id="32" name="Text Box 31"/>
            <p:cNvSpPr txBox="1">
              <a:spLocks noChangeArrowheads="1"/>
            </p:cNvSpPr>
            <p:nvPr/>
          </p:nvSpPr>
          <p:spPr bwMode="auto">
            <a:xfrm>
              <a:off x="4084130" y="3198829"/>
              <a:ext cx="1218824" cy="23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Fatty acids</a:t>
              </a:r>
            </a:p>
          </p:txBody>
        </p:sp>
        <p:sp>
          <p:nvSpPr>
            <p:cNvPr id="33" name="Text Box 31"/>
            <p:cNvSpPr txBox="1">
              <a:spLocks noChangeArrowheads="1"/>
            </p:cNvSpPr>
            <p:nvPr/>
          </p:nvSpPr>
          <p:spPr bwMode="auto">
            <a:xfrm>
              <a:off x="5769003" y="3198829"/>
              <a:ext cx="1393486" cy="23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Amino acids</a:t>
              </a:r>
            </a:p>
          </p:txBody>
        </p:sp>
        <p:sp>
          <p:nvSpPr>
            <p:cNvPr id="34" name="Text Box 31"/>
            <p:cNvSpPr txBox="1">
              <a:spLocks noChangeArrowheads="1"/>
            </p:cNvSpPr>
            <p:nvPr/>
          </p:nvSpPr>
          <p:spPr bwMode="auto">
            <a:xfrm>
              <a:off x="7047465" y="3757628"/>
              <a:ext cx="782174" cy="476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Amino</a:t>
              </a:r>
              <a:br>
                <a:rPr lang="en-US" sz="900">
                  <a:solidFill>
                    <a:srgbClr val="000000"/>
                  </a:solidFill>
                  <a:latin typeface="Calibri" panose="020F0502020204030204" pitchFamily="34" charset="0"/>
                </a:rPr>
              </a:br>
              <a:r>
                <a:rPr lang="en-US" sz="900">
                  <a:solidFill>
                    <a:srgbClr val="000000"/>
                  </a:solidFill>
                  <a:latin typeface="Calibri" panose="020F0502020204030204" pitchFamily="34" charset="0"/>
                </a:rPr>
                <a:t>groups</a:t>
              </a:r>
            </a:p>
          </p:txBody>
        </p:sp>
        <p:sp>
          <p:nvSpPr>
            <p:cNvPr id="35" name="Text Box 31"/>
            <p:cNvSpPr txBox="1">
              <a:spLocks noChangeArrowheads="1"/>
            </p:cNvSpPr>
            <p:nvPr/>
          </p:nvSpPr>
          <p:spPr bwMode="auto">
            <a:xfrm>
              <a:off x="942999" y="4926028"/>
              <a:ext cx="2740004" cy="71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851297" algn="l"/>
                  <a:tab pos="1415654" algn="l"/>
                </a:tabLst>
              </a:pPr>
              <a:r>
                <a:rPr lang="en-US" sz="900">
                  <a:solidFill>
                    <a:srgbClr val="FFFFFF"/>
                  </a:solidFill>
                  <a:latin typeface="Calibri" panose="020F0502020204030204" pitchFamily="34" charset="0"/>
                </a:rPr>
                <a:t>Glucose	G3P	Pyruvate</a:t>
              </a:r>
            </a:p>
          </p:txBody>
        </p:sp>
        <p:sp>
          <p:nvSpPr>
            <p:cNvPr id="36" name="Text Box 31"/>
            <p:cNvSpPr txBox="1">
              <a:spLocks noChangeArrowheads="1"/>
            </p:cNvSpPr>
            <p:nvPr/>
          </p:nvSpPr>
          <p:spPr bwMode="auto">
            <a:xfrm>
              <a:off x="1832000" y="5205428"/>
              <a:ext cx="1120103" cy="23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FFFFFF"/>
                  </a:solidFill>
                  <a:latin typeface="Calibri" panose="020F0502020204030204" pitchFamily="34" charset="0"/>
                </a:rPr>
                <a:t>Glycolysis</a:t>
              </a:r>
            </a:p>
          </p:txBody>
        </p:sp>
        <p:sp>
          <p:nvSpPr>
            <p:cNvPr id="37" name="Text Box 31"/>
            <p:cNvSpPr txBox="1">
              <a:spLocks noChangeArrowheads="1"/>
            </p:cNvSpPr>
            <p:nvPr/>
          </p:nvSpPr>
          <p:spPr bwMode="auto">
            <a:xfrm>
              <a:off x="4150052" y="4985293"/>
              <a:ext cx="710032" cy="476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Acetyl</a:t>
              </a:r>
              <a:br>
                <a:rPr lang="en-US" sz="900">
                  <a:solidFill>
                    <a:srgbClr val="FFFFFF"/>
                  </a:solidFill>
                  <a:latin typeface="Calibri" panose="020F0502020204030204" pitchFamily="34" charset="0"/>
                </a:rPr>
              </a:br>
              <a:r>
                <a:rPr lang="en-US" sz="900">
                  <a:solidFill>
                    <a:srgbClr val="FFFFFF"/>
                  </a:solidFill>
                  <a:latin typeface="Calibri" panose="020F0502020204030204" pitchFamily="34" charset="0"/>
                </a:rPr>
                <a:t>CoA</a:t>
              </a:r>
            </a:p>
          </p:txBody>
        </p:sp>
        <p:sp>
          <p:nvSpPr>
            <p:cNvPr id="38" name="Text Box 31"/>
            <p:cNvSpPr txBox="1">
              <a:spLocks noChangeArrowheads="1"/>
            </p:cNvSpPr>
            <p:nvPr/>
          </p:nvSpPr>
          <p:spPr bwMode="auto">
            <a:xfrm>
              <a:off x="5678516" y="4748228"/>
              <a:ext cx="592327" cy="71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900">
                  <a:solidFill>
                    <a:srgbClr val="FFFFFF"/>
                  </a:solidFill>
                  <a:latin typeface="Calibri" panose="020F0502020204030204" pitchFamily="34" charset="0"/>
                </a:rPr>
                <a:t>Citric</a:t>
              </a:r>
              <a:br>
                <a:rPr lang="en-US" sz="900">
                  <a:solidFill>
                    <a:srgbClr val="FFFFFF"/>
                  </a:solidFill>
                  <a:latin typeface="Calibri" panose="020F0502020204030204" pitchFamily="34" charset="0"/>
                </a:rPr>
              </a:br>
              <a:r>
                <a:rPr lang="en-US" sz="900">
                  <a:solidFill>
                    <a:srgbClr val="FFFFFF"/>
                  </a:solidFill>
                  <a:latin typeface="Calibri" panose="020F0502020204030204" pitchFamily="34" charset="0"/>
                </a:rPr>
                <a:t>Acid</a:t>
              </a:r>
              <a:br>
                <a:rPr lang="en-US" sz="900">
                  <a:solidFill>
                    <a:srgbClr val="FFFFFF"/>
                  </a:solidFill>
                  <a:latin typeface="Calibri" panose="020F0502020204030204" pitchFamily="34" charset="0"/>
                </a:rPr>
              </a:br>
              <a:r>
                <a:rPr lang="en-US" sz="900">
                  <a:solidFill>
                    <a:srgbClr val="FFFFFF"/>
                  </a:solidFill>
                  <a:latin typeface="Calibri" panose="020F0502020204030204" pitchFamily="34" charset="0"/>
                </a:rPr>
                <a:t>Cycle</a:t>
              </a:r>
            </a:p>
          </p:txBody>
        </p:sp>
        <p:sp>
          <p:nvSpPr>
            <p:cNvPr id="39" name="Text Box 31"/>
            <p:cNvSpPr txBox="1">
              <a:spLocks noChangeArrowheads="1"/>
            </p:cNvSpPr>
            <p:nvPr/>
          </p:nvSpPr>
          <p:spPr bwMode="auto">
            <a:xfrm>
              <a:off x="4312733" y="6009761"/>
              <a:ext cx="448040" cy="23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900">
                  <a:solidFill>
                    <a:srgbClr val="000000"/>
                  </a:solidFill>
                  <a:latin typeface="Calibri" panose="020F0502020204030204" pitchFamily="34" charset="0"/>
                </a:rPr>
                <a:t>ATP</a:t>
              </a:r>
            </a:p>
          </p:txBody>
        </p:sp>
      </p:grpSp>
    </p:spTree>
    <p:extLst>
      <p:ext uri="{BB962C8B-B14F-4D97-AF65-F5344CB8AC3E}">
        <p14:creationId xmlns:p14="http://schemas.microsoft.com/office/powerpoint/2010/main" val="2847974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1029098" y="42542"/>
            <a:ext cx="7104852" cy="600396"/>
          </a:xfrm>
        </p:spPr>
        <p:txBody>
          <a:bodyPr/>
          <a:lstStyle/>
          <a:p>
            <a:r>
              <a:rPr lang="en-US" sz="2100"/>
              <a:t>ATP drives cellular work by coupling exergonic and endergonic reactions</a:t>
            </a:r>
          </a:p>
        </p:txBody>
      </p:sp>
      <p:sp>
        <p:nvSpPr>
          <p:cNvPr id="156675" name="Rectangle 3"/>
          <p:cNvSpPr>
            <a:spLocks noGrp="1" noChangeArrowheads="1"/>
          </p:cNvSpPr>
          <p:nvPr>
            <p:ph idx="1"/>
          </p:nvPr>
        </p:nvSpPr>
        <p:spPr/>
        <p:txBody>
          <a:bodyPr/>
          <a:lstStyle/>
          <a:p>
            <a:pPr marL="0" indent="0">
              <a:buNone/>
            </a:pPr>
            <a:r>
              <a:rPr lang="en-US" dirty="0"/>
              <a:t>There are three main types of cellular work:</a:t>
            </a:r>
          </a:p>
          <a:p>
            <a:pPr marL="728663" lvl="1" indent="-385763">
              <a:buFont typeface="+mj-lt"/>
              <a:buAutoNum type="arabicPeriod"/>
            </a:pPr>
            <a:r>
              <a:rPr lang="en-US" dirty="0"/>
              <a:t>_______________</a:t>
            </a:r>
          </a:p>
          <a:p>
            <a:pPr marL="728663" lvl="1" indent="-385763">
              <a:buFont typeface="+mj-lt"/>
              <a:buAutoNum type="arabicPeriod"/>
            </a:pPr>
            <a:r>
              <a:rPr lang="en-US" dirty="0"/>
              <a:t>______________</a:t>
            </a:r>
          </a:p>
          <a:p>
            <a:pPr marL="728663" lvl="1" indent="-385763">
              <a:buFont typeface="+mj-lt"/>
              <a:buAutoNum type="arabicPeriod"/>
            </a:pPr>
            <a:r>
              <a:rPr lang="en-US" dirty="0"/>
              <a:t>_______________</a:t>
            </a:r>
          </a:p>
          <a:p>
            <a:r>
              <a:rPr lang="en-US" dirty="0"/>
              <a:t>ATP drives all three of                                                                                                                       these types of work.</a:t>
            </a:r>
          </a:p>
        </p:txBody>
      </p:sp>
      <p:cxnSp>
        <p:nvCxnSpPr>
          <p:cNvPr id="5" name="Straight Connector 4"/>
          <p:cNvCxnSpPr/>
          <p:nvPr/>
        </p:nvCxnSpPr>
        <p:spPr>
          <a:xfrm>
            <a:off x="1162049" y="628651"/>
            <a:ext cx="6807197" cy="0"/>
          </a:xfrm>
          <a:prstGeom prst="line">
            <a:avLst/>
          </a:prstGeom>
          <a:ln w="38100">
            <a:solidFill>
              <a:srgbClr val="0099CC"/>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4205912" y="1049407"/>
            <a:ext cx="3864769" cy="3982994"/>
            <a:chOff x="685800" y="238764"/>
            <a:chExt cx="7772400" cy="6365235"/>
          </a:xfrm>
        </p:grpSpPr>
        <p:pic>
          <p:nvPicPr>
            <p:cNvPr id="7" name="Picture 6" descr="05_12bCellWorkATP-U.jpg"/>
            <p:cNvPicPr>
              <a:picLocks noChangeAspect="1"/>
            </p:cNvPicPr>
            <p:nvPr/>
          </p:nvPicPr>
          <p:blipFill rotWithShape="1">
            <a:blip r:embed="rId3">
              <a:extLst>
                <a:ext uri="{28A0092B-C50C-407E-A947-70E740481C1C}">
                  <a14:useLocalDpi xmlns:a14="http://schemas.microsoft.com/office/drawing/2010/main" val="0"/>
                </a:ext>
              </a:extLst>
            </a:blip>
            <a:srcRect b="4733"/>
            <a:stretch/>
          </p:blipFill>
          <p:spPr>
            <a:xfrm>
              <a:off x="685800" y="238764"/>
              <a:ext cx="7772400" cy="6272103"/>
            </a:xfrm>
            <a:prstGeom prst="rect">
              <a:avLst/>
            </a:prstGeom>
          </p:spPr>
        </p:pic>
        <p:sp>
          <p:nvSpPr>
            <p:cNvPr id="9" name="Text Box 31"/>
            <p:cNvSpPr txBox="1">
              <a:spLocks noChangeArrowheads="1"/>
            </p:cNvSpPr>
            <p:nvPr/>
          </p:nvSpPr>
          <p:spPr bwMode="auto">
            <a:xfrm>
              <a:off x="857296" y="1025684"/>
              <a:ext cx="463503" cy="21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defTabSz="685800" eaLnBrk="0" fontAlgn="auto" hangingPunct="0">
                <a:spcBef>
                  <a:spcPts val="0"/>
                </a:spcBef>
                <a:spcAft>
                  <a:spcPts val="0"/>
                </a:spcAft>
                <a:defRPr/>
              </a:pPr>
              <a:r>
                <a:rPr lang="en-US" sz="1050" kern="0">
                  <a:solidFill>
                    <a:srgbClr val="000000"/>
                  </a:solidFill>
                  <a:latin typeface="Calibri" panose="020F0502020204030204" pitchFamily="34" charset="0"/>
                </a:rPr>
                <a:t>ATP</a:t>
              </a:r>
            </a:p>
          </p:txBody>
        </p:sp>
        <p:sp>
          <p:nvSpPr>
            <p:cNvPr id="10" name="Text Box 31"/>
            <p:cNvSpPr txBox="1">
              <a:spLocks noChangeArrowheads="1"/>
            </p:cNvSpPr>
            <p:nvPr/>
          </p:nvSpPr>
          <p:spPr bwMode="auto">
            <a:xfrm>
              <a:off x="2736897" y="1042616"/>
              <a:ext cx="201036" cy="21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defTabSz="685800" eaLnBrk="0" fontAlgn="auto" hangingPunct="0">
                <a:spcBef>
                  <a:spcPts val="0"/>
                </a:spcBef>
                <a:spcAft>
                  <a:spcPts val="0"/>
                </a:spcAft>
                <a:defRPr/>
              </a:pPr>
              <a:r>
                <a:rPr lang="en-US" sz="1050" kern="0">
                  <a:solidFill>
                    <a:srgbClr val="000000"/>
                  </a:solidFill>
                  <a:latin typeface="Calibri" panose="020F0502020204030204" pitchFamily="34" charset="0"/>
                </a:rPr>
                <a:t>P</a:t>
              </a:r>
            </a:p>
          </p:txBody>
        </p:sp>
        <p:sp>
          <p:nvSpPr>
            <p:cNvPr id="11" name="Text Box 31"/>
            <p:cNvSpPr txBox="1">
              <a:spLocks noChangeArrowheads="1"/>
            </p:cNvSpPr>
            <p:nvPr/>
          </p:nvSpPr>
          <p:spPr bwMode="auto">
            <a:xfrm>
              <a:off x="2491363" y="1940083"/>
              <a:ext cx="996903" cy="23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defTabSz="685800" eaLnBrk="0" fontAlgn="auto" hangingPunct="0">
                <a:spcBef>
                  <a:spcPts val="0"/>
                </a:spcBef>
                <a:spcAft>
                  <a:spcPts val="0"/>
                </a:spcAft>
                <a:defRPr/>
              </a:pPr>
              <a:r>
                <a:rPr lang="en-US" sz="1050" kern="0">
                  <a:solidFill>
                    <a:srgbClr val="000000"/>
                  </a:solidFill>
                  <a:latin typeface="Calibri" panose="020F0502020204030204" pitchFamily="34" charset="0"/>
                </a:rPr>
                <a:t>Reactants</a:t>
              </a:r>
            </a:p>
          </p:txBody>
        </p:sp>
        <p:sp>
          <p:nvSpPr>
            <p:cNvPr id="12" name="Text Box 31"/>
            <p:cNvSpPr txBox="1">
              <a:spLocks noChangeArrowheads="1"/>
            </p:cNvSpPr>
            <p:nvPr/>
          </p:nvSpPr>
          <p:spPr bwMode="auto">
            <a:xfrm>
              <a:off x="4777363" y="1940081"/>
              <a:ext cx="1538769" cy="227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defTabSz="685800" eaLnBrk="0" fontAlgn="auto" hangingPunct="0">
                <a:spcBef>
                  <a:spcPts val="0"/>
                </a:spcBef>
                <a:spcAft>
                  <a:spcPts val="0"/>
                </a:spcAft>
                <a:defRPr/>
              </a:pPr>
              <a:r>
                <a:rPr lang="en-US" sz="1050" kern="0">
                  <a:solidFill>
                    <a:srgbClr val="000000"/>
                  </a:solidFill>
                  <a:latin typeface="Calibri" panose="020F0502020204030204" pitchFamily="34" charset="0"/>
                </a:rPr>
                <a:t>Product formed</a:t>
              </a:r>
            </a:p>
          </p:txBody>
        </p:sp>
        <p:sp>
          <p:nvSpPr>
            <p:cNvPr id="13" name="Text Box 31"/>
            <p:cNvSpPr txBox="1">
              <a:spLocks noChangeArrowheads="1"/>
            </p:cNvSpPr>
            <p:nvPr/>
          </p:nvSpPr>
          <p:spPr bwMode="auto">
            <a:xfrm>
              <a:off x="7520565" y="1051081"/>
              <a:ext cx="632835" cy="252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defTabSz="685800" eaLnBrk="0" fontAlgn="auto" hangingPunct="0">
                <a:spcBef>
                  <a:spcPts val="0"/>
                </a:spcBef>
                <a:spcAft>
                  <a:spcPts val="0"/>
                </a:spcAft>
                <a:defRPr/>
              </a:pPr>
              <a:r>
                <a:rPr lang="en-US" sz="1050" kern="0">
                  <a:solidFill>
                    <a:srgbClr val="000000"/>
                  </a:solidFill>
                  <a:latin typeface="Calibri" panose="020F0502020204030204" pitchFamily="34" charset="0"/>
                </a:rPr>
                <a:t>ADP </a:t>
              </a:r>
              <a:r>
                <a:rPr lang="en-US" sz="1050" kern="0">
                  <a:solidFill>
                    <a:srgbClr val="000000"/>
                  </a:solidFill>
                  <a:latin typeface="Symbol Std"/>
                  <a:cs typeface="Symbol Std"/>
                </a:rPr>
                <a:t>+</a:t>
              </a:r>
            </a:p>
          </p:txBody>
        </p:sp>
        <p:sp>
          <p:nvSpPr>
            <p:cNvPr id="14" name="Text Box 31"/>
            <p:cNvSpPr txBox="1">
              <a:spLocks noChangeArrowheads="1"/>
            </p:cNvSpPr>
            <p:nvPr/>
          </p:nvSpPr>
          <p:spPr bwMode="auto">
            <a:xfrm>
              <a:off x="5979629" y="644681"/>
              <a:ext cx="201036" cy="21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defTabSz="685800" eaLnBrk="0" fontAlgn="auto" hangingPunct="0">
                <a:spcBef>
                  <a:spcPts val="0"/>
                </a:spcBef>
                <a:spcAft>
                  <a:spcPts val="0"/>
                </a:spcAft>
                <a:defRPr/>
              </a:pPr>
              <a:r>
                <a:rPr lang="en-US" sz="1050" kern="0">
                  <a:solidFill>
                    <a:srgbClr val="000000"/>
                  </a:solidFill>
                  <a:latin typeface="Calibri" panose="020F0502020204030204" pitchFamily="34" charset="0"/>
                </a:rPr>
                <a:t>P</a:t>
              </a:r>
            </a:p>
          </p:txBody>
        </p:sp>
        <p:sp>
          <p:nvSpPr>
            <p:cNvPr id="15" name="Text Box 31"/>
            <p:cNvSpPr txBox="1">
              <a:spLocks noChangeArrowheads="1"/>
            </p:cNvSpPr>
            <p:nvPr/>
          </p:nvSpPr>
          <p:spPr bwMode="auto">
            <a:xfrm>
              <a:off x="8189431" y="1068015"/>
              <a:ext cx="201036" cy="21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defTabSz="685800" eaLnBrk="0" fontAlgn="auto" hangingPunct="0">
                <a:spcBef>
                  <a:spcPts val="0"/>
                </a:spcBef>
                <a:spcAft>
                  <a:spcPts val="0"/>
                </a:spcAft>
                <a:defRPr/>
              </a:pPr>
              <a:r>
                <a:rPr lang="en-US" sz="1050" kern="0">
                  <a:solidFill>
                    <a:srgbClr val="000000"/>
                  </a:solidFill>
                  <a:latin typeface="Calibri" panose="020F0502020204030204" pitchFamily="34" charset="0"/>
                </a:rPr>
                <a:t>P</a:t>
              </a:r>
            </a:p>
          </p:txBody>
        </p:sp>
        <p:cxnSp>
          <p:nvCxnSpPr>
            <p:cNvPr id="16" name="Straight Connector 15"/>
            <p:cNvCxnSpPr/>
            <p:nvPr/>
          </p:nvCxnSpPr>
          <p:spPr bwMode="auto">
            <a:xfrm flipV="1">
              <a:off x="2472267" y="3534366"/>
              <a:ext cx="246632" cy="68203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flipV="1">
              <a:off x="2946400" y="5667967"/>
              <a:ext cx="288966" cy="775166"/>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 Box 31"/>
            <p:cNvSpPr txBox="1">
              <a:spLocks noChangeArrowheads="1"/>
            </p:cNvSpPr>
            <p:nvPr/>
          </p:nvSpPr>
          <p:spPr bwMode="auto">
            <a:xfrm>
              <a:off x="848828" y="3277817"/>
              <a:ext cx="463503" cy="21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defTabSz="685800" eaLnBrk="0" fontAlgn="auto" hangingPunct="0">
                <a:spcBef>
                  <a:spcPts val="0"/>
                </a:spcBef>
                <a:spcAft>
                  <a:spcPts val="0"/>
                </a:spcAft>
                <a:defRPr/>
              </a:pPr>
              <a:r>
                <a:rPr lang="en-US" sz="1050" kern="0">
                  <a:solidFill>
                    <a:srgbClr val="000000"/>
                  </a:solidFill>
                  <a:latin typeface="Calibri" panose="020F0502020204030204" pitchFamily="34" charset="0"/>
                </a:rPr>
                <a:t>ATP</a:t>
              </a:r>
            </a:p>
          </p:txBody>
        </p:sp>
        <p:sp>
          <p:nvSpPr>
            <p:cNvPr id="19" name="Text Box 31"/>
            <p:cNvSpPr txBox="1">
              <a:spLocks noChangeArrowheads="1"/>
            </p:cNvSpPr>
            <p:nvPr/>
          </p:nvSpPr>
          <p:spPr bwMode="auto">
            <a:xfrm>
              <a:off x="3236429" y="3641881"/>
              <a:ext cx="201036" cy="21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defTabSz="685800" eaLnBrk="0" fontAlgn="auto" hangingPunct="0">
                <a:spcBef>
                  <a:spcPts val="0"/>
                </a:spcBef>
                <a:spcAft>
                  <a:spcPts val="0"/>
                </a:spcAft>
                <a:defRPr/>
              </a:pPr>
              <a:r>
                <a:rPr lang="en-US" sz="1050" kern="0">
                  <a:solidFill>
                    <a:srgbClr val="000000"/>
                  </a:solidFill>
                  <a:latin typeface="Calibri" panose="020F0502020204030204" pitchFamily="34" charset="0"/>
                </a:rPr>
                <a:t>P</a:t>
              </a:r>
            </a:p>
          </p:txBody>
        </p:sp>
        <p:sp>
          <p:nvSpPr>
            <p:cNvPr id="20" name="Text Box 31"/>
            <p:cNvSpPr txBox="1">
              <a:spLocks noChangeArrowheads="1"/>
            </p:cNvSpPr>
            <p:nvPr/>
          </p:nvSpPr>
          <p:spPr bwMode="auto">
            <a:xfrm>
              <a:off x="7512097" y="3303214"/>
              <a:ext cx="632835" cy="252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defTabSz="685800" eaLnBrk="0" fontAlgn="auto" hangingPunct="0">
                <a:spcBef>
                  <a:spcPts val="0"/>
                </a:spcBef>
                <a:spcAft>
                  <a:spcPts val="0"/>
                </a:spcAft>
                <a:defRPr/>
              </a:pPr>
              <a:r>
                <a:rPr lang="en-US" sz="1050" kern="0">
                  <a:solidFill>
                    <a:srgbClr val="000000"/>
                  </a:solidFill>
                  <a:latin typeface="Calibri" panose="020F0502020204030204" pitchFamily="34" charset="0"/>
                </a:rPr>
                <a:t>ADP </a:t>
              </a:r>
              <a:r>
                <a:rPr lang="en-US" sz="1050" kern="0">
                  <a:solidFill>
                    <a:srgbClr val="000000"/>
                  </a:solidFill>
                  <a:latin typeface="Symbol Std"/>
                  <a:cs typeface="Symbol Std"/>
                </a:rPr>
                <a:t>+</a:t>
              </a:r>
            </a:p>
          </p:txBody>
        </p:sp>
        <p:sp>
          <p:nvSpPr>
            <p:cNvPr id="21" name="Text Box 31"/>
            <p:cNvSpPr txBox="1">
              <a:spLocks noChangeArrowheads="1"/>
            </p:cNvSpPr>
            <p:nvPr/>
          </p:nvSpPr>
          <p:spPr bwMode="auto">
            <a:xfrm>
              <a:off x="6148959" y="3701146"/>
              <a:ext cx="201036" cy="21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defTabSz="685800" eaLnBrk="0" fontAlgn="auto" hangingPunct="0">
                <a:spcBef>
                  <a:spcPts val="0"/>
                </a:spcBef>
                <a:spcAft>
                  <a:spcPts val="0"/>
                </a:spcAft>
                <a:defRPr/>
              </a:pPr>
              <a:r>
                <a:rPr lang="en-US" sz="1050" kern="0">
                  <a:solidFill>
                    <a:srgbClr val="000000"/>
                  </a:solidFill>
                  <a:latin typeface="Calibri" panose="020F0502020204030204" pitchFamily="34" charset="0"/>
                </a:rPr>
                <a:t>P</a:t>
              </a:r>
            </a:p>
          </p:txBody>
        </p:sp>
        <p:sp>
          <p:nvSpPr>
            <p:cNvPr id="22" name="Text Box 31"/>
            <p:cNvSpPr txBox="1">
              <a:spLocks noChangeArrowheads="1"/>
            </p:cNvSpPr>
            <p:nvPr/>
          </p:nvSpPr>
          <p:spPr bwMode="auto">
            <a:xfrm>
              <a:off x="8180963" y="3320148"/>
              <a:ext cx="201036" cy="21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defTabSz="685800" eaLnBrk="0" fontAlgn="auto" hangingPunct="0">
                <a:spcBef>
                  <a:spcPts val="0"/>
                </a:spcBef>
                <a:spcAft>
                  <a:spcPts val="0"/>
                </a:spcAft>
                <a:defRPr/>
              </a:pPr>
              <a:r>
                <a:rPr lang="en-US" sz="1050" kern="0">
                  <a:solidFill>
                    <a:srgbClr val="000000"/>
                  </a:solidFill>
                  <a:latin typeface="Calibri" panose="020F0502020204030204" pitchFamily="34" charset="0"/>
                </a:rPr>
                <a:t>P</a:t>
              </a:r>
            </a:p>
          </p:txBody>
        </p:sp>
        <p:sp>
          <p:nvSpPr>
            <p:cNvPr id="23" name="Text Box 31"/>
            <p:cNvSpPr txBox="1">
              <a:spLocks noChangeArrowheads="1"/>
            </p:cNvSpPr>
            <p:nvPr/>
          </p:nvSpPr>
          <p:spPr bwMode="auto">
            <a:xfrm>
              <a:off x="848830" y="5470683"/>
              <a:ext cx="463503" cy="21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defTabSz="685800" eaLnBrk="0" fontAlgn="auto" hangingPunct="0">
                <a:spcBef>
                  <a:spcPts val="0"/>
                </a:spcBef>
                <a:spcAft>
                  <a:spcPts val="0"/>
                </a:spcAft>
                <a:defRPr/>
              </a:pPr>
              <a:r>
                <a:rPr lang="en-US" sz="1050" kern="0">
                  <a:solidFill>
                    <a:srgbClr val="000000"/>
                  </a:solidFill>
                  <a:latin typeface="Calibri" panose="020F0502020204030204" pitchFamily="34" charset="0"/>
                </a:rPr>
                <a:t>ATP</a:t>
              </a:r>
            </a:p>
          </p:txBody>
        </p:sp>
        <p:sp>
          <p:nvSpPr>
            <p:cNvPr id="24" name="Text Box 31"/>
            <p:cNvSpPr txBox="1">
              <a:spLocks noChangeArrowheads="1"/>
            </p:cNvSpPr>
            <p:nvPr/>
          </p:nvSpPr>
          <p:spPr bwMode="auto">
            <a:xfrm>
              <a:off x="3397297" y="5597680"/>
              <a:ext cx="201036" cy="21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defTabSz="685800" eaLnBrk="0" fontAlgn="auto" hangingPunct="0">
                <a:spcBef>
                  <a:spcPts val="0"/>
                </a:spcBef>
                <a:spcAft>
                  <a:spcPts val="0"/>
                </a:spcAft>
                <a:defRPr/>
              </a:pPr>
              <a:r>
                <a:rPr lang="en-US" sz="1050" kern="0">
                  <a:solidFill>
                    <a:srgbClr val="000000"/>
                  </a:solidFill>
                  <a:latin typeface="Calibri" panose="020F0502020204030204" pitchFamily="34" charset="0"/>
                </a:rPr>
                <a:t>P</a:t>
              </a:r>
            </a:p>
          </p:txBody>
        </p:sp>
        <p:sp>
          <p:nvSpPr>
            <p:cNvPr id="25" name="Text Box 31"/>
            <p:cNvSpPr txBox="1">
              <a:spLocks noChangeArrowheads="1"/>
            </p:cNvSpPr>
            <p:nvPr/>
          </p:nvSpPr>
          <p:spPr bwMode="auto">
            <a:xfrm>
              <a:off x="7512099" y="5496080"/>
              <a:ext cx="632835" cy="252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defTabSz="685800" eaLnBrk="0" fontAlgn="auto" hangingPunct="0">
                <a:spcBef>
                  <a:spcPts val="0"/>
                </a:spcBef>
                <a:spcAft>
                  <a:spcPts val="0"/>
                </a:spcAft>
                <a:defRPr/>
              </a:pPr>
              <a:r>
                <a:rPr lang="en-US" sz="1050" kern="0">
                  <a:solidFill>
                    <a:srgbClr val="000000"/>
                  </a:solidFill>
                  <a:latin typeface="Calibri" panose="020F0502020204030204" pitchFamily="34" charset="0"/>
                </a:rPr>
                <a:t>ADP </a:t>
              </a:r>
              <a:r>
                <a:rPr lang="en-US" sz="1050" kern="0">
                  <a:solidFill>
                    <a:srgbClr val="000000"/>
                  </a:solidFill>
                  <a:latin typeface="Symbol Std"/>
                  <a:cs typeface="Symbol Std"/>
                </a:rPr>
                <a:t>+</a:t>
              </a:r>
            </a:p>
          </p:txBody>
        </p:sp>
        <p:sp>
          <p:nvSpPr>
            <p:cNvPr id="26" name="Text Box 31"/>
            <p:cNvSpPr txBox="1">
              <a:spLocks noChangeArrowheads="1"/>
            </p:cNvSpPr>
            <p:nvPr/>
          </p:nvSpPr>
          <p:spPr bwMode="auto">
            <a:xfrm>
              <a:off x="6098162" y="5453747"/>
              <a:ext cx="201036" cy="21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defTabSz="685800" eaLnBrk="0" fontAlgn="auto" hangingPunct="0">
                <a:spcBef>
                  <a:spcPts val="0"/>
                </a:spcBef>
                <a:spcAft>
                  <a:spcPts val="0"/>
                </a:spcAft>
                <a:defRPr/>
              </a:pPr>
              <a:r>
                <a:rPr lang="en-US" sz="1050" kern="0">
                  <a:solidFill>
                    <a:srgbClr val="000000"/>
                  </a:solidFill>
                  <a:latin typeface="Calibri" panose="020F0502020204030204" pitchFamily="34" charset="0"/>
                </a:rPr>
                <a:t>P</a:t>
              </a:r>
            </a:p>
          </p:txBody>
        </p:sp>
        <p:sp>
          <p:nvSpPr>
            <p:cNvPr id="27" name="Text Box 31"/>
            <p:cNvSpPr txBox="1">
              <a:spLocks noChangeArrowheads="1"/>
            </p:cNvSpPr>
            <p:nvPr/>
          </p:nvSpPr>
          <p:spPr bwMode="auto">
            <a:xfrm>
              <a:off x="8180965" y="5513014"/>
              <a:ext cx="201036" cy="21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defTabSz="685800" eaLnBrk="0" fontAlgn="auto" hangingPunct="0">
                <a:spcBef>
                  <a:spcPts val="0"/>
                </a:spcBef>
                <a:spcAft>
                  <a:spcPts val="0"/>
                </a:spcAft>
                <a:defRPr/>
              </a:pPr>
              <a:r>
                <a:rPr lang="en-US" sz="1050" kern="0">
                  <a:solidFill>
                    <a:srgbClr val="000000"/>
                  </a:solidFill>
                  <a:latin typeface="Calibri" panose="020F0502020204030204" pitchFamily="34" charset="0"/>
                </a:rPr>
                <a:t>P</a:t>
              </a:r>
            </a:p>
          </p:txBody>
        </p:sp>
        <p:sp>
          <p:nvSpPr>
            <p:cNvPr id="29" name="Text Box 31"/>
            <p:cNvSpPr txBox="1">
              <a:spLocks noChangeArrowheads="1"/>
            </p:cNvSpPr>
            <p:nvPr/>
          </p:nvSpPr>
          <p:spPr bwMode="auto">
            <a:xfrm>
              <a:off x="2118830" y="4149883"/>
              <a:ext cx="1708103" cy="23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defTabSz="685800" eaLnBrk="0" fontAlgn="auto" hangingPunct="0">
                <a:spcBef>
                  <a:spcPts val="0"/>
                </a:spcBef>
                <a:spcAft>
                  <a:spcPts val="0"/>
                </a:spcAft>
                <a:defRPr/>
              </a:pPr>
              <a:r>
                <a:rPr lang="en-US" sz="1050" kern="0">
                  <a:solidFill>
                    <a:srgbClr val="000000"/>
                  </a:solidFill>
                  <a:latin typeface="Calibri" panose="020F0502020204030204" pitchFamily="34" charset="0"/>
                </a:rPr>
                <a:t>Transport protein</a:t>
              </a:r>
            </a:p>
          </p:txBody>
        </p:sp>
        <p:sp>
          <p:nvSpPr>
            <p:cNvPr id="30" name="Text Box 31"/>
            <p:cNvSpPr txBox="1">
              <a:spLocks noChangeArrowheads="1"/>
            </p:cNvSpPr>
            <p:nvPr/>
          </p:nvSpPr>
          <p:spPr bwMode="auto">
            <a:xfrm>
              <a:off x="4735030" y="4149882"/>
              <a:ext cx="1818170" cy="244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defTabSz="685800" eaLnBrk="0" fontAlgn="auto" hangingPunct="0">
                <a:spcBef>
                  <a:spcPts val="0"/>
                </a:spcBef>
                <a:spcAft>
                  <a:spcPts val="0"/>
                </a:spcAft>
                <a:defRPr/>
              </a:pPr>
              <a:r>
                <a:rPr lang="en-US" sz="1050" kern="0">
                  <a:solidFill>
                    <a:srgbClr val="000000"/>
                  </a:solidFill>
                  <a:latin typeface="Calibri" panose="020F0502020204030204" pitchFamily="34" charset="0"/>
                </a:rPr>
                <a:t>Solute transported</a:t>
              </a:r>
            </a:p>
          </p:txBody>
        </p:sp>
        <p:sp>
          <p:nvSpPr>
            <p:cNvPr id="32" name="Text Box 31"/>
            <p:cNvSpPr txBox="1">
              <a:spLocks noChangeArrowheads="1"/>
            </p:cNvSpPr>
            <p:nvPr/>
          </p:nvSpPr>
          <p:spPr bwMode="auto">
            <a:xfrm>
              <a:off x="2288164" y="6376617"/>
              <a:ext cx="1377904" cy="21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defTabSz="685800" eaLnBrk="0" fontAlgn="auto" hangingPunct="0">
                <a:spcBef>
                  <a:spcPts val="0"/>
                </a:spcBef>
                <a:spcAft>
                  <a:spcPts val="0"/>
                </a:spcAft>
                <a:defRPr/>
              </a:pPr>
              <a:r>
                <a:rPr lang="en-US" sz="1050" kern="0">
                  <a:solidFill>
                    <a:srgbClr val="000000"/>
                  </a:solidFill>
                  <a:latin typeface="Calibri" panose="020F0502020204030204" pitchFamily="34" charset="0"/>
                </a:rPr>
                <a:t>Motor protein</a:t>
              </a:r>
            </a:p>
          </p:txBody>
        </p:sp>
        <p:sp>
          <p:nvSpPr>
            <p:cNvPr id="33" name="Text Box 31"/>
            <p:cNvSpPr txBox="1">
              <a:spLocks noChangeArrowheads="1"/>
            </p:cNvSpPr>
            <p:nvPr/>
          </p:nvSpPr>
          <p:spPr bwMode="auto">
            <a:xfrm>
              <a:off x="4404830" y="6376616"/>
              <a:ext cx="2292303" cy="227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defTabSz="685800" eaLnBrk="0" fontAlgn="auto" hangingPunct="0">
                <a:spcBef>
                  <a:spcPts val="0"/>
                </a:spcBef>
                <a:spcAft>
                  <a:spcPts val="0"/>
                </a:spcAft>
                <a:defRPr/>
              </a:pPr>
              <a:r>
                <a:rPr lang="en-US" sz="1050" kern="0">
                  <a:solidFill>
                    <a:srgbClr val="000000"/>
                  </a:solidFill>
                  <a:latin typeface="Calibri" panose="020F0502020204030204" pitchFamily="34" charset="0"/>
                </a:rPr>
                <a:t>Protein filament moved</a:t>
              </a:r>
            </a:p>
          </p:txBody>
        </p:sp>
      </p:grpSp>
      <p:sp>
        <p:nvSpPr>
          <p:cNvPr id="3" name="Rectangle 2"/>
          <p:cNvSpPr/>
          <p:nvPr/>
        </p:nvSpPr>
        <p:spPr>
          <a:xfrm>
            <a:off x="1070548" y="962264"/>
            <a:ext cx="1156086" cy="415498"/>
          </a:xfrm>
          <a:prstGeom prst="rect">
            <a:avLst/>
          </a:prstGeom>
        </p:spPr>
        <p:txBody>
          <a:bodyPr wrap="none">
            <a:spAutoFit/>
          </a:bodyPr>
          <a:lstStyle/>
          <a:p>
            <a:pPr defTabSz="685800" fontAlgn="auto">
              <a:spcBef>
                <a:spcPts val="0"/>
              </a:spcBef>
              <a:spcAft>
                <a:spcPts val="0"/>
              </a:spcAft>
              <a:defRPr/>
            </a:pPr>
            <a:r>
              <a:rPr lang="en-US" sz="2100" kern="0" dirty="0">
                <a:solidFill>
                  <a:sysClr val="windowText" lastClr="000000"/>
                </a:solidFill>
                <a:latin typeface="Calibri" panose="020F0502020204030204" pitchFamily="34" charset="0"/>
              </a:rPr>
              <a:t>chemical</a:t>
            </a:r>
            <a:endParaRPr lang="en-US" sz="1350" kern="0" dirty="0">
              <a:solidFill>
                <a:sysClr val="windowText" lastClr="000000"/>
              </a:solidFill>
              <a:latin typeface="Calibri" panose="020F0502020204030204" pitchFamily="34" charset="0"/>
            </a:endParaRPr>
          </a:p>
        </p:txBody>
      </p:sp>
      <p:sp>
        <p:nvSpPr>
          <p:cNvPr id="4" name="Rectangle 3"/>
          <p:cNvSpPr/>
          <p:nvPr/>
        </p:nvSpPr>
        <p:spPr>
          <a:xfrm>
            <a:off x="916436" y="1645524"/>
            <a:ext cx="1425390" cy="415498"/>
          </a:xfrm>
          <a:prstGeom prst="rect">
            <a:avLst/>
          </a:prstGeom>
        </p:spPr>
        <p:txBody>
          <a:bodyPr wrap="none">
            <a:spAutoFit/>
          </a:bodyPr>
          <a:lstStyle/>
          <a:p>
            <a:pPr marL="0" lvl="1" defTabSz="685800" fontAlgn="auto">
              <a:spcBef>
                <a:spcPts val="0"/>
              </a:spcBef>
              <a:spcAft>
                <a:spcPts val="0"/>
              </a:spcAft>
              <a:defRPr/>
            </a:pPr>
            <a:r>
              <a:rPr lang="en-US" sz="2100" kern="0" dirty="0">
                <a:solidFill>
                  <a:sysClr val="windowText" lastClr="000000"/>
                </a:solidFill>
                <a:latin typeface="Calibri" panose="020F0502020204030204" pitchFamily="34" charset="0"/>
              </a:rPr>
              <a:t>mechanical</a:t>
            </a:r>
            <a:endParaRPr lang="en-US" sz="1350" kern="0" dirty="0">
              <a:solidFill>
                <a:sysClr val="windowText" lastClr="000000"/>
              </a:solidFill>
              <a:latin typeface="Calibri" panose="020F0502020204030204" pitchFamily="34" charset="0"/>
            </a:endParaRPr>
          </a:p>
        </p:txBody>
      </p:sp>
      <p:sp>
        <p:nvSpPr>
          <p:cNvPr id="34" name="Rectangle 33"/>
          <p:cNvSpPr/>
          <p:nvPr/>
        </p:nvSpPr>
        <p:spPr>
          <a:xfrm>
            <a:off x="1023036" y="1303656"/>
            <a:ext cx="1212191" cy="415498"/>
          </a:xfrm>
          <a:prstGeom prst="rect">
            <a:avLst/>
          </a:prstGeom>
        </p:spPr>
        <p:txBody>
          <a:bodyPr wrap="none">
            <a:spAutoFit/>
          </a:bodyPr>
          <a:lstStyle/>
          <a:p>
            <a:pPr defTabSz="685800" fontAlgn="auto">
              <a:spcBef>
                <a:spcPts val="0"/>
              </a:spcBef>
              <a:spcAft>
                <a:spcPts val="0"/>
              </a:spcAft>
              <a:defRPr/>
            </a:pPr>
            <a:r>
              <a:rPr lang="en-US" sz="2100" kern="0" dirty="0">
                <a:solidFill>
                  <a:sysClr val="windowText" lastClr="000000"/>
                </a:solidFill>
                <a:latin typeface="Calibri" panose="020F0502020204030204" pitchFamily="34" charset="0"/>
              </a:rPr>
              <a:t>transport</a:t>
            </a:r>
            <a:endParaRPr lang="en-US" sz="1350" kern="0" dirty="0">
              <a:solidFill>
                <a:sysClr val="windowText" lastClr="000000"/>
              </a:solidFill>
              <a:latin typeface="Calibri" panose="020F0502020204030204" pitchFamily="34" charset="0"/>
            </a:endParaRPr>
          </a:p>
        </p:txBody>
      </p:sp>
      <p:sp>
        <p:nvSpPr>
          <p:cNvPr id="37" name="Text Box 31"/>
          <p:cNvSpPr txBox="1">
            <a:spLocks noChangeArrowheads="1"/>
          </p:cNvSpPr>
          <p:nvPr/>
        </p:nvSpPr>
        <p:spPr bwMode="auto">
          <a:xfrm>
            <a:off x="4228038" y="1043809"/>
            <a:ext cx="685153" cy="13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defTabSz="685800" eaLnBrk="0" fontAlgn="auto" hangingPunct="0">
              <a:spcBef>
                <a:spcPts val="0"/>
              </a:spcBef>
              <a:spcAft>
                <a:spcPts val="0"/>
              </a:spcAft>
              <a:defRPr/>
            </a:pPr>
            <a:r>
              <a:rPr lang="en-US" sz="1050" kern="0">
                <a:solidFill>
                  <a:srgbClr val="000000"/>
                </a:solidFill>
                <a:latin typeface="Calibri" panose="020F0502020204030204" pitchFamily="34" charset="0"/>
              </a:rPr>
              <a:t>Chemical work</a:t>
            </a:r>
          </a:p>
        </p:txBody>
      </p:sp>
      <p:sp>
        <p:nvSpPr>
          <p:cNvPr id="39" name="Text Box 31"/>
          <p:cNvSpPr txBox="1">
            <a:spLocks noChangeArrowheads="1"/>
          </p:cNvSpPr>
          <p:nvPr/>
        </p:nvSpPr>
        <p:spPr bwMode="auto">
          <a:xfrm>
            <a:off x="4228037" y="2437168"/>
            <a:ext cx="744092" cy="126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defTabSz="685800" eaLnBrk="0" fontAlgn="auto" hangingPunct="0">
              <a:spcBef>
                <a:spcPts val="0"/>
              </a:spcBef>
              <a:spcAft>
                <a:spcPts val="0"/>
              </a:spcAft>
              <a:defRPr/>
            </a:pPr>
            <a:r>
              <a:rPr lang="en-US" sz="1050" kern="0">
                <a:solidFill>
                  <a:srgbClr val="000000"/>
                </a:solidFill>
                <a:latin typeface="Calibri" panose="020F0502020204030204" pitchFamily="34" charset="0"/>
              </a:rPr>
              <a:t>Transport work</a:t>
            </a:r>
          </a:p>
        </p:txBody>
      </p:sp>
      <p:sp>
        <p:nvSpPr>
          <p:cNvPr id="41" name="Text Box 31"/>
          <p:cNvSpPr txBox="1">
            <a:spLocks noChangeArrowheads="1"/>
          </p:cNvSpPr>
          <p:nvPr/>
        </p:nvSpPr>
        <p:spPr bwMode="auto">
          <a:xfrm>
            <a:off x="4223827" y="3825230"/>
            <a:ext cx="836712" cy="14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defTabSz="685800" eaLnBrk="0" fontAlgn="auto" hangingPunct="0">
              <a:spcBef>
                <a:spcPts val="0"/>
              </a:spcBef>
              <a:spcAft>
                <a:spcPts val="0"/>
              </a:spcAft>
              <a:defRPr/>
            </a:pPr>
            <a:r>
              <a:rPr lang="en-US" sz="1050" kern="0">
                <a:solidFill>
                  <a:srgbClr val="000000"/>
                </a:solidFill>
                <a:latin typeface="Calibri" panose="020F0502020204030204" pitchFamily="34" charset="0"/>
              </a:rPr>
              <a:t>Mechanical work</a:t>
            </a:r>
          </a:p>
        </p:txBody>
      </p:sp>
    </p:spTree>
    <p:extLst>
      <p:ext uri="{BB962C8B-B14F-4D97-AF65-F5344CB8AC3E}">
        <p14:creationId xmlns:p14="http://schemas.microsoft.com/office/powerpoint/2010/main" val="31024794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1000"/>
                                        <p:tgtEl>
                                          <p:spTgt spid="39"/>
                                        </p:tgtEl>
                                      </p:cBhvr>
                                    </p:animEffect>
                                    <p:anim calcmode="lin" valueType="num">
                                      <p:cBhvr>
                                        <p:cTn id="26" dur="1000" fill="hold"/>
                                        <p:tgtEl>
                                          <p:spTgt spid="39"/>
                                        </p:tgtEl>
                                        <p:attrNameLst>
                                          <p:attrName>ppt_x</p:attrName>
                                        </p:attrNameLst>
                                      </p:cBhvr>
                                      <p:tavLst>
                                        <p:tav tm="0">
                                          <p:val>
                                            <p:strVal val="#ppt_x"/>
                                          </p:val>
                                        </p:tav>
                                        <p:tav tm="100000">
                                          <p:val>
                                            <p:strVal val="#ppt_x"/>
                                          </p:val>
                                        </p:tav>
                                      </p:tavLst>
                                    </p:anim>
                                    <p:anim calcmode="lin" valueType="num">
                                      <p:cBhvr>
                                        <p:cTn id="2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arn(inVertic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1000"/>
                                        <p:tgtEl>
                                          <p:spTgt spid="41"/>
                                        </p:tgtEl>
                                      </p:cBhvr>
                                    </p:animEffect>
                                    <p:anim calcmode="lin" valueType="num">
                                      <p:cBhvr>
                                        <p:cTn id="38" dur="1000" fill="hold"/>
                                        <p:tgtEl>
                                          <p:spTgt spid="41"/>
                                        </p:tgtEl>
                                        <p:attrNameLst>
                                          <p:attrName>ppt_x</p:attrName>
                                        </p:attrNameLst>
                                      </p:cBhvr>
                                      <p:tavLst>
                                        <p:tav tm="0">
                                          <p:val>
                                            <p:strVal val="#ppt_x"/>
                                          </p:val>
                                        </p:tav>
                                        <p:tav tm="100000">
                                          <p:val>
                                            <p:strVal val="#ppt_x"/>
                                          </p:val>
                                        </p:tav>
                                      </p:tavLst>
                                    </p:anim>
                                    <p:anim calcmode="lin" valueType="num">
                                      <p:cBhvr>
                                        <p:cTn id="3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4" grpId="0"/>
      <p:bldP spid="37" grpId="0"/>
      <p:bldP spid="39" grpId="0"/>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www.nutridesk.com.au/picture/upload/ATP-Phosphate-Energy.jpg"/>
          <p:cNvPicPr>
            <a:picLocks noChangeAspect="1" noChangeArrowheads="1"/>
          </p:cNvPicPr>
          <p:nvPr/>
        </p:nvPicPr>
        <p:blipFill rotWithShape="1">
          <a:blip r:embed="rId2">
            <a:extLst>
              <a:ext uri="{28A0092B-C50C-407E-A947-70E740481C1C}">
                <a14:useLocalDpi xmlns:a14="http://schemas.microsoft.com/office/drawing/2010/main" val="0"/>
              </a:ext>
            </a:extLst>
          </a:blip>
          <a:srcRect l="-1250" t="745" r="-1250" b="745"/>
          <a:stretch/>
        </p:blipFill>
        <p:spPr bwMode="auto">
          <a:xfrm>
            <a:off x="4707626" y="66742"/>
            <a:ext cx="2694579" cy="203117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www.nutridesk.com.au/picture/upload/AT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418" y="47213"/>
            <a:ext cx="2914650" cy="1903096"/>
          </a:xfrm>
          <a:prstGeom prst="rect">
            <a:avLst/>
          </a:prstGeom>
          <a:noFill/>
          <a:extLst>
            <a:ext uri="{909E8E84-426E-40dd-AFC4-6F175D3DCCD1}">
              <a14:hiddenFill xmlns:a14="http://schemas.microsoft.com/office/drawing/2010/main">
                <a:solidFill>
                  <a:srgbClr val="FFFFFF"/>
                </a:solidFill>
              </a14:hiddenFill>
            </a:ext>
          </a:extLst>
        </p:spPr>
      </p:pic>
      <p:sp>
        <p:nvSpPr>
          <p:cNvPr id="3" name="Circular Arrow 2"/>
          <p:cNvSpPr/>
          <p:nvPr/>
        </p:nvSpPr>
        <p:spPr>
          <a:xfrm rot="5400000">
            <a:off x="4790894" y="1135519"/>
            <a:ext cx="4343400" cy="3458686"/>
          </a:xfrm>
          <a:prstGeom prst="circularArrow">
            <a:avLst>
              <a:gd name="adj1" fmla="val 10817"/>
              <a:gd name="adj2" fmla="val 1246392"/>
              <a:gd name="adj3" fmla="val 20330043"/>
              <a:gd name="adj4" fmla="val 10800000"/>
              <a:gd name="adj5" fmla="val 133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kern="0">
              <a:solidFill>
                <a:schemeClr val="tx1"/>
              </a:solidFill>
              <a:latin typeface="Calibri" panose="020F0502020204030204" pitchFamily="34" charset="0"/>
            </a:endParaRPr>
          </a:p>
        </p:txBody>
      </p:sp>
      <p:sp>
        <p:nvSpPr>
          <p:cNvPr id="4" name="Curved Right Arrow 3"/>
          <p:cNvSpPr/>
          <p:nvPr/>
        </p:nvSpPr>
        <p:spPr>
          <a:xfrm>
            <a:off x="6509348" y="1942157"/>
            <a:ext cx="514350" cy="10858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kern="0">
              <a:solidFill>
                <a:schemeClr val="tx1"/>
              </a:solidFill>
              <a:latin typeface="Calibri" panose="020F0502020204030204" pitchFamily="34" charset="0"/>
            </a:endParaRPr>
          </a:p>
        </p:txBody>
      </p:sp>
      <p:sp>
        <p:nvSpPr>
          <p:cNvPr id="5" name="Oval 4"/>
          <p:cNvSpPr/>
          <p:nvPr/>
        </p:nvSpPr>
        <p:spPr>
          <a:xfrm>
            <a:off x="7070742" y="1474598"/>
            <a:ext cx="400050" cy="54292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1500" b="1" kern="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rPr>
              <a:t>P</a:t>
            </a:r>
          </a:p>
        </p:txBody>
      </p:sp>
      <p:grpSp>
        <p:nvGrpSpPr>
          <p:cNvPr id="10" name="Group 9"/>
          <p:cNvGrpSpPr/>
          <p:nvPr/>
        </p:nvGrpSpPr>
        <p:grpSpPr>
          <a:xfrm>
            <a:off x="3294058" y="3041872"/>
            <a:ext cx="2478775" cy="2101627"/>
            <a:chOff x="2244203" y="3853447"/>
            <a:chExt cx="3305033" cy="2802169"/>
          </a:xfrm>
        </p:grpSpPr>
        <p:pic>
          <p:nvPicPr>
            <p:cNvPr id="11" name="Picture 2" descr="http://www.nutridesk.com.au/picture/upload/ATP.jpg"/>
            <p:cNvPicPr>
              <a:picLocks noChangeAspect="1" noChangeArrowheads="1"/>
            </p:cNvPicPr>
            <p:nvPr/>
          </p:nvPicPr>
          <p:blipFill rotWithShape="1">
            <a:blip r:embed="rId3">
              <a:extLst>
                <a:ext uri="{28A0092B-C50C-407E-A947-70E740481C1C}">
                  <a14:useLocalDpi xmlns:a14="http://schemas.microsoft.com/office/drawing/2010/main" val="0"/>
                </a:ext>
              </a:extLst>
            </a:blip>
            <a:srcRect l="14954" t="12505"/>
            <a:stretch/>
          </p:blipFill>
          <p:spPr bwMode="auto">
            <a:xfrm>
              <a:off x="2244203" y="4435466"/>
              <a:ext cx="3305033" cy="22201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577007" y="3853447"/>
              <a:ext cx="2565233" cy="677108"/>
            </a:xfrm>
            <a:prstGeom prst="rect">
              <a:avLst/>
            </a:prstGeom>
            <a:solidFill>
              <a:schemeClr val="bg1"/>
            </a:solidFill>
          </p:spPr>
          <p:txBody>
            <a:bodyPr wrap="none" rtlCol="0">
              <a:spAutoFit/>
            </a:bodyPr>
            <a:lstStyle/>
            <a:p>
              <a:pPr defTabSz="685800" fontAlgn="auto">
                <a:spcBef>
                  <a:spcPts val="0"/>
                </a:spcBef>
                <a:spcAft>
                  <a:spcPts val="0"/>
                </a:spcAft>
                <a:defRPr/>
              </a:pPr>
              <a:r>
                <a:rPr lang="en-US" sz="1350" b="1" kern="0" dirty="0">
                  <a:solidFill>
                    <a:schemeClr val="tx1">
                      <a:lumMod val="95000"/>
                      <a:lumOff val="5000"/>
                    </a:schemeClr>
                  </a:solidFill>
                  <a:latin typeface="Calibri" panose="020F0502020204030204" pitchFamily="34" charset="0"/>
                </a:rPr>
                <a:t>Adenosine diphosphate </a:t>
              </a:r>
            </a:p>
            <a:p>
              <a:pPr defTabSz="685800" fontAlgn="auto">
                <a:spcBef>
                  <a:spcPts val="0"/>
                </a:spcBef>
                <a:spcAft>
                  <a:spcPts val="0"/>
                </a:spcAft>
                <a:defRPr/>
              </a:pPr>
              <a:r>
                <a:rPr lang="en-US" sz="1350" b="1" kern="0" dirty="0">
                  <a:solidFill>
                    <a:schemeClr val="tx1">
                      <a:lumMod val="95000"/>
                      <a:lumOff val="5000"/>
                    </a:schemeClr>
                  </a:solidFill>
                  <a:latin typeface="Calibri" panose="020F0502020204030204" pitchFamily="34" charset="0"/>
                </a:rPr>
                <a:t>             (ADP)</a:t>
              </a:r>
              <a:endParaRPr lang="en-US" sz="1200" b="1" kern="0" dirty="0">
                <a:solidFill>
                  <a:schemeClr val="tx1">
                    <a:lumMod val="95000"/>
                    <a:lumOff val="5000"/>
                  </a:schemeClr>
                </a:solidFill>
                <a:latin typeface="Calibri" panose="020F0502020204030204" pitchFamily="34" charset="0"/>
              </a:endParaRPr>
            </a:p>
          </p:txBody>
        </p:sp>
      </p:grpSp>
      <p:sp>
        <p:nvSpPr>
          <p:cNvPr id="13" name="Curved Down Arrow 12"/>
          <p:cNvSpPr/>
          <p:nvPr/>
        </p:nvSpPr>
        <p:spPr>
          <a:xfrm rot="16200000">
            <a:off x="-834598" y="2007573"/>
            <a:ext cx="3862581" cy="156551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kern="0">
              <a:solidFill>
                <a:schemeClr val="tx1"/>
              </a:solidFill>
              <a:latin typeface="Calibri" panose="020F0502020204030204" pitchFamily="34" charset="0"/>
            </a:endParaRPr>
          </a:p>
        </p:txBody>
      </p:sp>
      <p:sp>
        <p:nvSpPr>
          <p:cNvPr id="17" name="Oval 16"/>
          <p:cNvSpPr/>
          <p:nvPr/>
        </p:nvSpPr>
        <p:spPr>
          <a:xfrm>
            <a:off x="1576922" y="1810247"/>
            <a:ext cx="400050" cy="54292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1500" b="1" kern="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rPr>
              <a:t>P</a:t>
            </a:r>
          </a:p>
        </p:txBody>
      </p:sp>
      <p:sp>
        <p:nvSpPr>
          <p:cNvPr id="6" name="TextBox 5"/>
          <p:cNvSpPr txBox="1"/>
          <p:nvPr/>
        </p:nvSpPr>
        <p:spPr>
          <a:xfrm>
            <a:off x="1205446" y="2750506"/>
            <a:ext cx="2141933" cy="553998"/>
          </a:xfrm>
          <a:prstGeom prst="rect">
            <a:avLst/>
          </a:prstGeom>
          <a:noFill/>
        </p:spPr>
        <p:txBody>
          <a:bodyPr wrap="none" rtlCol="0">
            <a:spAutoFit/>
          </a:bodyPr>
          <a:lstStyle/>
          <a:p>
            <a:pPr defTabSz="685800" fontAlgn="auto">
              <a:spcBef>
                <a:spcPts val="0"/>
              </a:spcBef>
              <a:spcAft>
                <a:spcPts val="0"/>
              </a:spcAft>
              <a:defRPr/>
            </a:pPr>
            <a:r>
              <a:rPr lang="en-US" sz="1500" b="1" kern="0">
                <a:solidFill>
                  <a:sysClr val="windowText" lastClr="000000"/>
                </a:solidFill>
                <a:latin typeface="Calibri" panose="020F0502020204030204" pitchFamily="34" charset="0"/>
              </a:rPr>
              <a:t>CELLULAR RESPIRATION </a:t>
            </a:r>
          </a:p>
          <a:p>
            <a:pPr defTabSz="685800" fontAlgn="auto">
              <a:spcBef>
                <a:spcPts val="0"/>
              </a:spcBef>
              <a:spcAft>
                <a:spcPts val="0"/>
              </a:spcAft>
              <a:defRPr/>
            </a:pPr>
            <a:r>
              <a:rPr lang="en-US" sz="1500" b="1" kern="0">
                <a:solidFill>
                  <a:sysClr val="windowText" lastClr="000000"/>
                </a:solidFill>
                <a:latin typeface="Calibri" panose="020F0502020204030204" pitchFamily="34" charset="0"/>
              </a:rPr>
              <a:t>     RECHARGES ADP</a:t>
            </a:r>
          </a:p>
        </p:txBody>
      </p:sp>
      <p:sp>
        <p:nvSpPr>
          <p:cNvPr id="7" name="Oval 6"/>
          <p:cNvSpPr/>
          <p:nvPr/>
        </p:nvSpPr>
        <p:spPr bwMode="auto">
          <a:xfrm>
            <a:off x="4808652" y="951548"/>
            <a:ext cx="849199" cy="1091565"/>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defRPr/>
            </a:pPr>
            <a:endParaRPr lang="en-US" sz="2100" b="1" kern="0">
              <a:latin typeface="Comic Sans MS" pitchFamily="66" charset="0"/>
            </a:endParaRPr>
          </a:p>
        </p:txBody>
      </p:sp>
    </p:spTree>
    <p:extLst>
      <p:ext uri="{BB962C8B-B14F-4D97-AF65-F5344CB8AC3E}">
        <p14:creationId xmlns:p14="http://schemas.microsoft.com/office/powerpoint/2010/main" val="4991126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1000" fill="hold"/>
                                        <p:tgtEl>
                                          <p:spTgt spid="5122"/>
                                        </p:tgtEl>
                                        <p:attrNameLst>
                                          <p:attrName>ppt_w</p:attrName>
                                        </p:attrNameLst>
                                      </p:cBhvr>
                                      <p:tavLst>
                                        <p:tav tm="0">
                                          <p:val>
                                            <p:fltVal val="0"/>
                                          </p:val>
                                        </p:tav>
                                        <p:tav tm="100000">
                                          <p:val>
                                            <p:strVal val="#ppt_w"/>
                                          </p:val>
                                        </p:tav>
                                      </p:tavLst>
                                    </p:anim>
                                    <p:anim calcmode="lin" valueType="num">
                                      <p:cBhvr>
                                        <p:cTn id="8" dur="1000" fill="hold"/>
                                        <p:tgtEl>
                                          <p:spTgt spid="5122"/>
                                        </p:tgtEl>
                                        <p:attrNameLst>
                                          <p:attrName>ppt_h</p:attrName>
                                        </p:attrNameLst>
                                      </p:cBhvr>
                                      <p:tavLst>
                                        <p:tav tm="0">
                                          <p:val>
                                            <p:fltVal val="0"/>
                                          </p:val>
                                        </p:tav>
                                        <p:tav tm="100000">
                                          <p:val>
                                            <p:strVal val="#ppt_h"/>
                                          </p:val>
                                        </p:tav>
                                      </p:tavLst>
                                    </p:anim>
                                    <p:anim calcmode="lin" valueType="num">
                                      <p:cBhvr>
                                        <p:cTn id="9" dur="1000" fill="hold"/>
                                        <p:tgtEl>
                                          <p:spTgt spid="5122"/>
                                        </p:tgtEl>
                                        <p:attrNameLst>
                                          <p:attrName>style.rotation</p:attrName>
                                        </p:attrNameLst>
                                      </p:cBhvr>
                                      <p:tavLst>
                                        <p:tav tm="0">
                                          <p:val>
                                            <p:fltVal val="90"/>
                                          </p:val>
                                        </p:tav>
                                        <p:tav tm="100000">
                                          <p:val>
                                            <p:fltVal val="0"/>
                                          </p:val>
                                        </p:tav>
                                      </p:tavLst>
                                    </p:anim>
                                    <p:animEffect transition="in" filter="fade">
                                      <p:cBhvr>
                                        <p:cTn id="10" dur="10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hidden"/>
                                      </p:to>
                                    </p:set>
                                  </p:childTnLst>
                                </p:cTn>
                              </p:par>
                              <p:par>
                                <p:cTn id="15" presetID="16" presetClass="entr" presetSubtype="21" fill="hold" nodeType="withEffect">
                                  <p:stCondLst>
                                    <p:cond delay="0"/>
                                  </p:stCondLst>
                                  <p:childTnLst>
                                    <p:set>
                                      <p:cBhvr>
                                        <p:cTn id="16" dur="1" fill="hold">
                                          <p:stCondLst>
                                            <p:cond delay="0"/>
                                          </p:stCondLst>
                                        </p:cTn>
                                        <p:tgtEl>
                                          <p:spTgt spid="5124"/>
                                        </p:tgtEl>
                                        <p:attrNameLst>
                                          <p:attrName>style.visibility</p:attrName>
                                        </p:attrNameLst>
                                      </p:cBhvr>
                                      <p:to>
                                        <p:strVal val="visible"/>
                                      </p:to>
                                    </p:set>
                                    <p:animEffect transition="in" filter="barn(inVertical)">
                                      <p:cBhvr>
                                        <p:cTn id="17" dur="500"/>
                                        <p:tgtEl>
                                          <p:spTgt spid="512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51" presetClass="path" presetSubtype="0" accel="50000" decel="50000" fill="hold" grpId="1" nodeType="withEffect">
                                  <p:stCondLst>
                                    <p:cond delay="0"/>
                                  </p:stCondLst>
                                  <p:childTnLst>
                                    <p:animMotion origin="layout" path="M 0 0 L -0.04 0.067 C -0.049 0.081 -0.054 0.102 -0.054 0.124 C -0.054 0.149 -0.049 0.169 -0.04 0.183 L 0 0.25 E" pathEditMode="relative" ptsTypes="">
                                      <p:cBhvr>
                                        <p:cTn id="28" dur="2000" fill="hold"/>
                                        <p:tgtEl>
                                          <p:spTgt spid="5"/>
                                        </p:tgtEl>
                                        <p:attrNameLst>
                                          <p:attrName>ppt_x</p:attrName>
                                          <p:attrName>ppt_y</p:attrName>
                                        </p:attrNameLst>
                                      </p:cBhvr>
                                    </p:animMotion>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arn(inVertical)">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1" presetClass="path" presetSubtype="0" accel="50000" decel="50000" fill="hold" grpId="1" nodeType="clickEffect">
                                  <p:stCondLst>
                                    <p:cond delay="0"/>
                                  </p:stCondLst>
                                  <p:childTnLst>
                                    <p:animMotion origin="layout" path="M 2.77556E-17 1.85185E-6 L -0.02691 0.01991 C -0.03264 0.02407 -0.04028 0.03194 -0.04722 0.0412 C -0.05521 0.05139 -0.06094 0.06065 -0.06406 0.06829 L -0.08003 0.10416 " pathEditMode="relative" rAng="2746679" ptsTypes="FffFF">
                                      <p:cBhvr>
                                        <p:cTn id="54" dur="2000" fill="hold"/>
                                        <p:tgtEl>
                                          <p:spTgt spid="17"/>
                                        </p:tgtEl>
                                        <p:attrNameLst>
                                          <p:attrName>ppt_x</p:attrName>
                                          <p:attrName>ppt_y</p:attrName>
                                        </p:attrNameLst>
                                      </p:cBhvr>
                                      <p:rCtr x="-4392" y="4676"/>
                                    </p:animMotion>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2" nodeType="clickEffect">
                                  <p:stCondLst>
                                    <p:cond delay="0"/>
                                  </p:stCondLst>
                                  <p:childTnLst>
                                    <p:set>
                                      <p:cBhvr>
                                        <p:cTn id="58" dur="1" fill="hold">
                                          <p:stCondLst>
                                            <p:cond delay="0"/>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5122"/>
                                        </p:tgtEl>
                                        <p:attrNameLst>
                                          <p:attrName>style.visibility</p:attrName>
                                        </p:attrNameLst>
                                      </p:cBhvr>
                                      <p:to>
                                        <p:strVal val="visible"/>
                                      </p:to>
                                    </p:set>
                                    <p:anim calcmode="lin" valueType="num">
                                      <p:cBhvr>
                                        <p:cTn id="63" dur="500" fill="hold"/>
                                        <p:tgtEl>
                                          <p:spTgt spid="5122"/>
                                        </p:tgtEl>
                                        <p:attrNameLst>
                                          <p:attrName>ppt_w</p:attrName>
                                        </p:attrNameLst>
                                      </p:cBhvr>
                                      <p:tavLst>
                                        <p:tav tm="0">
                                          <p:val>
                                            <p:fltVal val="0"/>
                                          </p:val>
                                        </p:tav>
                                        <p:tav tm="100000">
                                          <p:val>
                                            <p:strVal val="#ppt_w"/>
                                          </p:val>
                                        </p:tav>
                                      </p:tavLst>
                                    </p:anim>
                                    <p:anim calcmode="lin" valueType="num">
                                      <p:cBhvr>
                                        <p:cTn id="64" dur="500" fill="hold"/>
                                        <p:tgtEl>
                                          <p:spTgt spid="5122"/>
                                        </p:tgtEl>
                                        <p:attrNameLst>
                                          <p:attrName>ppt_h</p:attrName>
                                        </p:attrNameLst>
                                      </p:cBhvr>
                                      <p:tavLst>
                                        <p:tav tm="0">
                                          <p:val>
                                            <p:fltVal val="0"/>
                                          </p:val>
                                        </p:tav>
                                        <p:tav tm="100000">
                                          <p:val>
                                            <p:strVal val="#ppt_h"/>
                                          </p:val>
                                        </p:tav>
                                      </p:tavLst>
                                    </p:anim>
                                    <p:animEffect transition="in" filter="fade">
                                      <p:cBhvr>
                                        <p:cTn id="65" dur="500"/>
                                        <p:tgtEl>
                                          <p:spTgt spid="5122"/>
                                        </p:tgtEl>
                                      </p:cBhvr>
                                    </p:animEffect>
                                  </p:childTnLst>
                                </p:cTn>
                              </p:par>
                              <p:par>
                                <p:cTn id="66" presetID="1" presetClass="exit" presetSubtype="0" fill="hold" nodeType="withEffect">
                                  <p:stCondLst>
                                    <p:cond delay="0"/>
                                  </p:stCondLst>
                                  <p:childTnLst>
                                    <p:set>
                                      <p:cBhvr>
                                        <p:cTn id="67" dur="1" fill="hold">
                                          <p:stCondLst>
                                            <p:cond delay="0"/>
                                          </p:stCondLst>
                                        </p:cTn>
                                        <p:tgtEl>
                                          <p:spTgt spid="51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5" grpId="1" animBg="1"/>
      <p:bldP spid="13" grpId="0" animBg="1"/>
      <p:bldP spid="17" grpId="0" animBg="1"/>
      <p:bldP spid="17" grpId="1" animBg="1"/>
      <p:bldP spid="17" grpId="2"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t>Substrate Level Phosphorylation</a:t>
            </a:r>
          </a:p>
        </p:txBody>
      </p:sp>
      <p:sp>
        <p:nvSpPr>
          <p:cNvPr id="45059" name="Rectangle 3"/>
          <p:cNvSpPr>
            <a:spLocks noGrp="1" noChangeArrowheads="1"/>
          </p:cNvSpPr>
          <p:nvPr>
            <p:ph idx="1"/>
          </p:nvPr>
        </p:nvSpPr>
        <p:spPr>
          <a:xfrm>
            <a:off x="1244320" y="620114"/>
            <a:ext cx="6756680" cy="996429"/>
          </a:xfrm>
        </p:spPr>
        <p:txBody>
          <a:bodyPr/>
          <a:lstStyle/>
          <a:p>
            <a:pPr lvl="0"/>
            <a:r>
              <a:rPr lang="en-US" dirty="0"/>
              <a:t>ATP is formed during cellular respiration, but also can be formed by </a:t>
            </a:r>
            <a:r>
              <a:rPr lang="en-US" b="1" dirty="0"/>
              <a:t>substrate-level</a:t>
            </a:r>
            <a:r>
              <a:rPr lang="en-US" dirty="0"/>
              <a:t> </a:t>
            </a:r>
            <a:r>
              <a:rPr lang="en-US" b="1" dirty="0"/>
              <a:t>phosphorylation</a:t>
            </a:r>
            <a:r>
              <a:rPr lang="en-US" dirty="0"/>
              <a:t> during which an </a:t>
            </a:r>
            <a:r>
              <a:rPr lang="en-US" b="1" dirty="0"/>
              <a:t>enzyme </a:t>
            </a:r>
            <a:r>
              <a:rPr lang="en-US" dirty="0"/>
              <a:t>transfers a phosphate group from a </a:t>
            </a:r>
            <a:r>
              <a:rPr lang="en-US" b="1" dirty="0"/>
              <a:t>substrate</a:t>
            </a:r>
            <a:r>
              <a:rPr lang="en-US" dirty="0"/>
              <a:t> molecule to ADP and ATP is formed.</a:t>
            </a:r>
          </a:p>
        </p:txBody>
      </p:sp>
      <p:sp>
        <p:nvSpPr>
          <p:cNvPr id="2" name="Footer Placeholder 1"/>
          <p:cNvSpPr>
            <a:spLocks noGrp="1"/>
          </p:cNvSpPr>
          <p:nvPr>
            <p:ph type="ftr" sz="quarter" idx="4294967295"/>
          </p:nvPr>
        </p:nvSpPr>
        <p:spPr>
          <a:xfrm>
            <a:off x="1143000" y="4869657"/>
            <a:ext cx="2314575" cy="273844"/>
          </a:xfrm>
        </p:spPr>
        <p:txBody>
          <a:bodyPr/>
          <a:lstStyle/>
          <a:p>
            <a:r>
              <a:rPr lang="en-US"/>
              <a:t>© 2015 Pearson Education, Inc.</a:t>
            </a:r>
          </a:p>
        </p:txBody>
      </p:sp>
      <p:grpSp>
        <p:nvGrpSpPr>
          <p:cNvPr id="5" name="Group 4"/>
          <p:cNvGrpSpPr/>
          <p:nvPr/>
        </p:nvGrpSpPr>
        <p:grpSpPr>
          <a:xfrm>
            <a:off x="3863340" y="2888603"/>
            <a:ext cx="2862644" cy="1251875"/>
            <a:chOff x="1621536" y="2057400"/>
            <a:chExt cx="5900928" cy="2772757"/>
          </a:xfrm>
        </p:grpSpPr>
        <p:pic>
          <p:nvPicPr>
            <p:cNvPr id="6" name="Picture 5" descr="06_07bSubLevPhosphoryl-U.jpg"/>
            <p:cNvPicPr>
              <a:picLocks noChangeAspect="1"/>
            </p:cNvPicPr>
            <p:nvPr/>
          </p:nvPicPr>
          <p:blipFill rotWithShape="1">
            <a:blip r:embed="rId3" cstate="email">
              <a:extLst>
                <a:ext uri="{28A0092B-C50C-407E-A947-70E740481C1C}">
                  <a14:useLocalDpi xmlns:a14="http://schemas.microsoft.com/office/drawing/2010/main" val="0"/>
                </a:ext>
              </a:extLst>
            </a:blip>
            <a:srcRect b="6790"/>
            <a:stretch/>
          </p:blipFill>
          <p:spPr>
            <a:xfrm>
              <a:off x="1621536" y="2057400"/>
              <a:ext cx="5900928" cy="2556933"/>
            </a:xfrm>
            <a:prstGeom prst="rect">
              <a:avLst/>
            </a:prstGeom>
          </p:spPr>
        </p:pic>
        <p:sp>
          <p:nvSpPr>
            <p:cNvPr id="7" name="Text Box 31"/>
            <p:cNvSpPr txBox="1">
              <a:spLocks noChangeArrowheads="1"/>
            </p:cNvSpPr>
            <p:nvPr/>
          </p:nvSpPr>
          <p:spPr bwMode="auto">
            <a:xfrm>
              <a:off x="2355896" y="2371885"/>
              <a:ext cx="1143970" cy="46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Enzyme</a:t>
              </a:r>
            </a:p>
          </p:txBody>
        </p:sp>
        <p:sp>
          <p:nvSpPr>
            <p:cNvPr id="8" name="Text Box 31"/>
            <p:cNvSpPr txBox="1">
              <a:spLocks noChangeArrowheads="1"/>
            </p:cNvSpPr>
            <p:nvPr/>
          </p:nvSpPr>
          <p:spPr bwMode="auto">
            <a:xfrm>
              <a:off x="5844162" y="2380350"/>
              <a:ext cx="1143970" cy="46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Enzyme</a:t>
              </a:r>
            </a:p>
          </p:txBody>
        </p:sp>
        <p:sp>
          <p:nvSpPr>
            <p:cNvPr id="9" name="Text Box 31"/>
            <p:cNvSpPr txBox="1">
              <a:spLocks noChangeArrowheads="1"/>
            </p:cNvSpPr>
            <p:nvPr/>
          </p:nvSpPr>
          <p:spPr bwMode="auto">
            <a:xfrm>
              <a:off x="3024763" y="2896816"/>
              <a:ext cx="627829" cy="46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ADP</a:t>
              </a:r>
            </a:p>
          </p:txBody>
        </p:sp>
        <p:sp>
          <p:nvSpPr>
            <p:cNvPr id="10" name="Text Box 31"/>
            <p:cNvSpPr txBox="1">
              <a:spLocks noChangeArrowheads="1"/>
            </p:cNvSpPr>
            <p:nvPr/>
          </p:nvSpPr>
          <p:spPr bwMode="auto">
            <a:xfrm>
              <a:off x="1661629" y="4370017"/>
              <a:ext cx="1396424" cy="46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Substrate</a:t>
              </a:r>
            </a:p>
          </p:txBody>
        </p:sp>
        <p:sp>
          <p:nvSpPr>
            <p:cNvPr id="11" name="Text Box 31"/>
            <p:cNvSpPr txBox="1">
              <a:spLocks noChangeArrowheads="1"/>
            </p:cNvSpPr>
            <p:nvPr/>
          </p:nvSpPr>
          <p:spPr bwMode="auto">
            <a:xfrm>
              <a:off x="5420829" y="4370015"/>
              <a:ext cx="1155468" cy="46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Product</a:t>
              </a:r>
            </a:p>
          </p:txBody>
        </p:sp>
        <p:sp>
          <p:nvSpPr>
            <p:cNvPr id="12" name="Text Box 31"/>
            <p:cNvSpPr txBox="1">
              <a:spLocks noChangeArrowheads="1"/>
            </p:cNvSpPr>
            <p:nvPr/>
          </p:nvSpPr>
          <p:spPr bwMode="auto">
            <a:xfrm>
              <a:off x="2118830" y="2862949"/>
              <a:ext cx="188350" cy="46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P</a:t>
              </a:r>
            </a:p>
          </p:txBody>
        </p:sp>
        <p:sp>
          <p:nvSpPr>
            <p:cNvPr id="13" name="Text Box 31"/>
            <p:cNvSpPr txBox="1">
              <a:spLocks noChangeArrowheads="1"/>
            </p:cNvSpPr>
            <p:nvPr/>
          </p:nvSpPr>
          <p:spPr bwMode="auto">
            <a:xfrm>
              <a:off x="2110362" y="4065216"/>
              <a:ext cx="188350" cy="46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P</a:t>
              </a:r>
            </a:p>
          </p:txBody>
        </p:sp>
        <p:sp>
          <p:nvSpPr>
            <p:cNvPr id="14" name="Text Box 31"/>
            <p:cNvSpPr txBox="1">
              <a:spLocks noChangeArrowheads="1"/>
            </p:cNvSpPr>
            <p:nvPr/>
          </p:nvSpPr>
          <p:spPr bwMode="auto">
            <a:xfrm>
              <a:off x="5784896" y="4031348"/>
              <a:ext cx="188350" cy="46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P</a:t>
              </a:r>
            </a:p>
          </p:txBody>
        </p:sp>
        <p:sp>
          <p:nvSpPr>
            <p:cNvPr id="15" name="Text Box 31"/>
            <p:cNvSpPr txBox="1">
              <a:spLocks noChangeArrowheads="1"/>
            </p:cNvSpPr>
            <p:nvPr/>
          </p:nvSpPr>
          <p:spPr bwMode="auto">
            <a:xfrm>
              <a:off x="6758563" y="3574150"/>
              <a:ext cx="550374" cy="46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350">
                  <a:solidFill>
                    <a:srgbClr val="000000"/>
                  </a:solidFill>
                  <a:latin typeface="Calibri" panose="020F0502020204030204" pitchFamily="34" charset="0"/>
                </a:rPr>
                <a:t>ATP</a:t>
              </a:r>
            </a:p>
          </p:txBody>
        </p:sp>
      </p:grpSp>
      <p:cxnSp>
        <p:nvCxnSpPr>
          <p:cNvPr id="16" name="Straight Connector 15"/>
          <p:cNvCxnSpPr/>
          <p:nvPr/>
        </p:nvCxnSpPr>
        <p:spPr>
          <a:xfrm flipV="1">
            <a:off x="1162049" y="522019"/>
            <a:ext cx="6801644" cy="5596"/>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29294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964DC173-A945-A44A-AFE2-5EC926BA80B1}"/>
              </a:ext>
            </a:extLst>
          </p:cNvPr>
          <p:cNvSpPr>
            <a:spLocks noGrp="1" noChangeArrowheads="1"/>
          </p:cNvSpPr>
          <p:nvPr>
            <p:ph type="title"/>
          </p:nvPr>
        </p:nvSpPr>
        <p:spPr>
          <a:xfrm>
            <a:off x="33868" y="1199743"/>
            <a:ext cx="9076263" cy="485621"/>
          </a:xfrm>
        </p:spPr>
        <p:txBody>
          <a:bodyPr/>
          <a:lstStyle/>
          <a:p>
            <a:r>
              <a:rPr lang="en-US" dirty="0"/>
              <a:t>   Cellular Respiration:</a:t>
            </a:r>
            <a:br>
              <a:rPr lang="en-US" dirty="0"/>
            </a:br>
            <a:r>
              <a:rPr lang="en-US" dirty="0"/>
              <a:t>Aerobic Harvesting of Energy</a:t>
            </a:r>
          </a:p>
        </p:txBody>
      </p:sp>
    </p:spTree>
    <p:extLst>
      <p:ext uri="{BB962C8B-B14F-4D97-AF65-F5344CB8AC3E}">
        <p14:creationId xmlns:p14="http://schemas.microsoft.com/office/powerpoint/2010/main" val="256960852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124344" y="-3488"/>
            <a:ext cx="6944521" cy="643752"/>
          </a:xfrm>
        </p:spPr>
        <p:txBody>
          <a:bodyPr/>
          <a:lstStyle/>
          <a:p>
            <a:r>
              <a:rPr lang="en-US" sz="2100"/>
              <a:t>Breathing supplies O</a:t>
            </a:r>
            <a:r>
              <a:rPr lang="en-US" sz="2100" baseline="-25000"/>
              <a:t>2</a:t>
            </a:r>
            <a:r>
              <a:rPr lang="en-US" sz="2100"/>
              <a:t> and removes CO</a:t>
            </a:r>
            <a:r>
              <a:rPr lang="en-US" sz="2100" baseline="-25000"/>
              <a:t>2</a:t>
            </a:r>
            <a:r>
              <a:rPr lang="en-US" sz="2100"/>
              <a:t> in cellular respiration</a:t>
            </a:r>
            <a:endParaRPr lang="en-US" sz="2100" baseline="-25000"/>
          </a:p>
        </p:txBody>
      </p:sp>
      <p:sp>
        <p:nvSpPr>
          <p:cNvPr id="13315" name="Rectangle 3"/>
          <p:cNvSpPr>
            <a:spLocks noGrp="1" noChangeArrowheads="1"/>
          </p:cNvSpPr>
          <p:nvPr>
            <p:ph idx="1"/>
          </p:nvPr>
        </p:nvSpPr>
        <p:spPr>
          <a:xfrm>
            <a:off x="1143001" y="636967"/>
            <a:ext cx="3071046" cy="4033164"/>
          </a:xfrm>
        </p:spPr>
        <p:txBody>
          <a:bodyPr/>
          <a:lstStyle/>
          <a:p>
            <a:r>
              <a:rPr lang="en-US" sz="1800"/>
              <a:t>Respiration,(as it relates to breathing), and cellular respiration are not the same.</a:t>
            </a:r>
          </a:p>
          <a:p>
            <a:pPr marL="137160" lvl="1"/>
            <a:r>
              <a:rPr lang="en-US" sz="1800"/>
              <a:t>Respiration, in the breathing sense, refers to an exchange of gases. Usually an organism brings in oxygen from the environment and releases waste CO</a:t>
            </a:r>
            <a:r>
              <a:rPr lang="en-US" sz="1800" baseline="-25000"/>
              <a:t>2</a:t>
            </a:r>
            <a:r>
              <a:rPr lang="en-US" sz="1800"/>
              <a:t>.</a:t>
            </a:r>
          </a:p>
          <a:p>
            <a:pPr marL="137160" lvl="1"/>
            <a:r>
              <a:rPr lang="en-US" sz="1800" b="1"/>
              <a:t>Cellular respiration </a:t>
            </a:r>
            <a:r>
              <a:rPr lang="en-US" sz="1800"/>
              <a:t>is the aerobic (oxygen-requiring) harvesting of energy from food molecules by cells.</a:t>
            </a:r>
          </a:p>
          <a:p>
            <a:pPr lvl="1"/>
            <a:endParaRPr lang="en-US" sz="1800"/>
          </a:p>
        </p:txBody>
      </p:sp>
      <p:cxnSp>
        <p:nvCxnSpPr>
          <p:cNvPr id="5" name="Straight Connector 4"/>
          <p:cNvCxnSpPr/>
          <p:nvPr/>
        </p:nvCxnSpPr>
        <p:spPr>
          <a:xfrm flipV="1">
            <a:off x="1143001" y="411159"/>
            <a:ext cx="6801644" cy="559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4140568" y="777502"/>
            <a:ext cx="3389599" cy="3852047"/>
            <a:chOff x="1304544" y="289560"/>
            <a:chExt cx="6534912" cy="6060249"/>
          </a:xfrm>
        </p:grpSpPr>
        <p:pic>
          <p:nvPicPr>
            <p:cNvPr id="7" name="Picture 6" descr="06_02_0BreathingCellResp-U.jpg"/>
            <p:cNvPicPr>
              <a:picLocks noChangeAspect="1"/>
            </p:cNvPicPr>
            <p:nvPr/>
          </p:nvPicPr>
          <p:blipFill rotWithShape="1">
            <a:blip r:embed="rId3" cstate="email">
              <a:extLst>
                <a:ext uri="{28A0092B-C50C-407E-A947-70E740481C1C}">
                  <a14:useLocalDpi xmlns:a14="http://schemas.microsoft.com/office/drawing/2010/main" val="0"/>
                </a:ext>
              </a:extLst>
            </a:blip>
            <a:srcRect b="3482"/>
            <a:stretch/>
          </p:blipFill>
          <p:spPr>
            <a:xfrm>
              <a:off x="1304544" y="289560"/>
              <a:ext cx="6534912" cy="6060249"/>
            </a:xfrm>
            <a:prstGeom prst="rect">
              <a:avLst/>
            </a:prstGeom>
          </p:spPr>
        </p:pic>
        <p:sp>
          <p:nvSpPr>
            <p:cNvPr id="8" name="Text Box 31"/>
            <p:cNvSpPr txBox="1">
              <a:spLocks noChangeArrowheads="1"/>
            </p:cNvSpPr>
            <p:nvPr/>
          </p:nvSpPr>
          <p:spPr bwMode="auto">
            <a:xfrm>
              <a:off x="6398800" y="1820631"/>
              <a:ext cx="747896" cy="30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75">
                  <a:solidFill>
                    <a:srgbClr val="000000"/>
                  </a:solidFill>
                  <a:latin typeface="Calibri" panose="020F0502020204030204" pitchFamily="34" charset="0"/>
                </a:rPr>
                <a:t>Lungs</a:t>
              </a:r>
            </a:p>
          </p:txBody>
        </p:sp>
        <p:sp>
          <p:nvSpPr>
            <p:cNvPr id="9" name="Text Box 31"/>
            <p:cNvSpPr txBox="1">
              <a:spLocks noChangeArrowheads="1"/>
            </p:cNvSpPr>
            <p:nvPr/>
          </p:nvSpPr>
          <p:spPr bwMode="auto">
            <a:xfrm>
              <a:off x="4886121" y="3201759"/>
              <a:ext cx="1898420" cy="617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275">
                  <a:solidFill>
                    <a:srgbClr val="000000"/>
                  </a:solidFill>
                  <a:latin typeface="Calibri" panose="020F0502020204030204" pitchFamily="34" charset="0"/>
                </a:rPr>
                <a:t>Transported in</a:t>
              </a:r>
              <a:br>
                <a:rPr lang="en-US" sz="1275">
                  <a:solidFill>
                    <a:srgbClr val="000000"/>
                  </a:solidFill>
                  <a:latin typeface="Calibri" panose="020F0502020204030204" pitchFamily="34" charset="0"/>
                </a:rPr>
              </a:br>
              <a:r>
                <a:rPr lang="en-US" sz="1275">
                  <a:solidFill>
                    <a:srgbClr val="000000"/>
                  </a:solidFill>
                  <a:latin typeface="Calibri" panose="020F0502020204030204" pitchFamily="34" charset="0"/>
                </a:rPr>
                <a:t>bloodstream</a:t>
              </a:r>
            </a:p>
          </p:txBody>
        </p:sp>
        <p:sp>
          <p:nvSpPr>
            <p:cNvPr id="15" name="Text Box 31"/>
            <p:cNvSpPr txBox="1">
              <a:spLocks noChangeArrowheads="1"/>
            </p:cNvSpPr>
            <p:nvPr/>
          </p:nvSpPr>
          <p:spPr bwMode="auto">
            <a:xfrm>
              <a:off x="4018989" y="3259165"/>
              <a:ext cx="318321" cy="3086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75">
                  <a:solidFill>
                    <a:srgbClr val="000000"/>
                  </a:solidFill>
                  <a:latin typeface="Calibri" panose="020F0502020204030204" pitchFamily="34" charset="0"/>
                </a:rPr>
                <a:t>O</a:t>
              </a:r>
              <a:r>
                <a:rPr lang="en-US" sz="1275" baseline="-25000">
                  <a:solidFill>
                    <a:srgbClr val="000000"/>
                  </a:solidFill>
                  <a:latin typeface="Calibri" panose="020F0502020204030204" pitchFamily="34" charset="0"/>
                </a:rPr>
                <a:t>2</a:t>
              </a:r>
            </a:p>
          </p:txBody>
        </p:sp>
        <p:sp>
          <p:nvSpPr>
            <p:cNvPr id="17" name="Text Box 31"/>
            <p:cNvSpPr txBox="1">
              <a:spLocks noChangeArrowheads="1"/>
            </p:cNvSpPr>
            <p:nvPr/>
          </p:nvSpPr>
          <p:spPr bwMode="auto">
            <a:xfrm>
              <a:off x="7317494" y="3267090"/>
              <a:ext cx="482856" cy="3086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75">
                  <a:solidFill>
                    <a:srgbClr val="000000"/>
                  </a:solidFill>
                  <a:latin typeface="Calibri" panose="020F0502020204030204" pitchFamily="34" charset="0"/>
                </a:rPr>
                <a:t>CO</a:t>
              </a:r>
              <a:r>
                <a:rPr lang="en-US" sz="1275" baseline="-25000">
                  <a:solidFill>
                    <a:srgbClr val="000000"/>
                  </a:solidFill>
                  <a:latin typeface="Calibri" panose="020F0502020204030204" pitchFamily="34" charset="0"/>
                </a:rPr>
                <a:t>2</a:t>
              </a:r>
            </a:p>
          </p:txBody>
        </p:sp>
      </p:grpSp>
      <p:sp>
        <p:nvSpPr>
          <p:cNvPr id="18" name="Text Box 31"/>
          <p:cNvSpPr txBox="1">
            <a:spLocks noChangeArrowheads="1"/>
          </p:cNvSpPr>
          <p:nvPr/>
        </p:nvSpPr>
        <p:spPr bwMode="auto">
          <a:xfrm>
            <a:off x="6030642" y="707735"/>
            <a:ext cx="886136" cy="26545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68580" tIns="34290" rIns="68580" bIns="3429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75">
                <a:solidFill>
                  <a:srgbClr val="000000"/>
                </a:solidFill>
                <a:latin typeface="Calibri" panose="020F0502020204030204" pitchFamily="34" charset="0"/>
              </a:rPr>
              <a:t>Breathing</a:t>
            </a:r>
          </a:p>
        </p:txBody>
      </p:sp>
      <p:sp>
        <p:nvSpPr>
          <p:cNvPr id="19" name="Text Box 31"/>
          <p:cNvSpPr txBox="1">
            <a:spLocks noChangeArrowheads="1"/>
          </p:cNvSpPr>
          <p:nvPr/>
        </p:nvSpPr>
        <p:spPr bwMode="auto">
          <a:xfrm>
            <a:off x="5922913" y="922300"/>
            <a:ext cx="165110" cy="19620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75">
                <a:solidFill>
                  <a:srgbClr val="000000"/>
                </a:solidFill>
                <a:latin typeface="Calibri" panose="020F0502020204030204" pitchFamily="34" charset="0"/>
              </a:rPr>
              <a:t>O</a:t>
            </a:r>
            <a:r>
              <a:rPr lang="en-US" sz="1275" baseline="-25000">
                <a:solidFill>
                  <a:srgbClr val="000000"/>
                </a:solidFill>
                <a:latin typeface="Calibri" panose="020F0502020204030204" pitchFamily="34" charset="0"/>
              </a:rPr>
              <a:t>2</a:t>
            </a:r>
          </a:p>
        </p:txBody>
      </p:sp>
      <p:sp>
        <p:nvSpPr>
          <p:cNvPr id="20" name="Text Box 31"/>
          <p:cNvSpPr txBox="1">
            <a:spLocks noChangeArrowheads="1"/>
          </p:cNvSpPr>
          <p:nvPr/>
        </p:nvSpPr>
        <p:spPr bwMode="auto">
          <a:xfrm>
            <a:off x="6855276" y="922095"/>
            <a:ext cx="250453" cy="19620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75">
                <a:solidFill>
                  <a:srgbClr val="000000"/>
                </a:solidFill>
                <a:latin typeface="Calibri" panose="020F0502020204030204" pitchFamily="34" charset="0"/>
              </a:rPr>
              <a:t>CO</a:t>
            </a:r>
            <a:r>
              <a:rPr lang="en-US" sz="1275" baseline="-25000">
                <a:solidFill>
                  <a:srgbClr val="000000"/>
                </a:solidFill>
                <a:latin typeface="Calibri" panose="020F0502020204030204" pitchFamily="34" charset="0"/>
              </a:rPr>
              <a:t>2</a:t>
            </a:r>
          </a:p>
        </p:txBody>
      </p:sp>
      <p:sp>
        <p:nvSpPr>
          <p:cNvPr id="21" name="Text Box 31"/>
          <p:cNvSpPr txBox="1">
            <a:spLocks noChangeArrowheads="1"/>
          </p:cNvSpPr>
          <p:nvPr/>
        </p:nvSpPr>
        <p:spPr bwMode="auto">
          <a:xfrm>
            <a:off x="5887040" y="4168833"/>
            <a:ext cx="1549492" cy="26545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68580" tIns="34290" rIns="68580" bIns="3429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75">
                <a:solidFill>
                  <a:srgbClr val="000000"/>
                </a:solidFill>
                <a:latin typeface="Calibri" panose="020F0502020204030204" pitchFamily="34" charset="0"/>
              </a:rPr>
              <a:t>Cellular Respiration</a:t>
            </a:r>
          </a:p>
        </p:txBody>
      </p:sp>
      <p:sp>
        <p:nvSpPr>
          <p:cNvPr id="22" name="Text Box 31"/>
          <p:cNvSpPr txBox="1">
            <a:spLocks noChangeArrowheads="1"/>
          </p:cNvSpPr>
          <p:nvPr/>
        </p:nvSpPr>
        <p:spPr bwMode="auto">
          <a:xfrm>
            <a:off x="5847505" y="3977417"/>
            <a:ext cx="1682662"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75">
                <a:solidFill>
                  <a:srgbClr val="000000"/>
                </a:solidFill>
                <a:latin typeface="Calibri" panose="020F0502020204030204" pitchFamily="34" charset="0"/>
              </a:rPr>
              <a:t>Muscle cells carrying out</a:t>
            </a:r>
          </a:p>
        </p:txBody>
      </p:sp>
      <p:sp>
        <p:nvSpPr>
          <p:cNvPr id="23" name="Text Box 31"/>
          <p:cNvSpPr txBox="1">
            <a:spLocks noChangeArrowheads="1"/>
          </p:cNvSpPr>
          <p:nvPr/>
        </p:nvSpPr>
        <p:spPr bwMode="auto">
          <a:xfrm>
            <a:off x="5621425" y="4478885"/>
            <a:ext cx="2251899"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75">
                <a:solidFill>
                  <a:srgbClr val="000000"/>
                </a:solidFill>
                <a:latin typeface="Calibri" panose="020F0502020204030204" pitchFamily="34" charset="0"/>
              </a:rPr>
              <a:t>Glucose </a:t>
            </a:r>
            <a:r>
              <a:rPr lang="en-US" sz="1275">
                <a:solidFill>
                  <a:srgbClr val="000000"/>
                </a:solidFill>
                <a:latin typeface="Symbol Std"/>
                <a:cs typeface="Symbol Std"/>
              </a:rPr>
              <a:t>+</a:t>
            </a:r>
            <a:r>
              <a:rPr lang="en-US" sz="1275">
                <a:solidFill>
                  <a:srgbClr val="000000"/>
                </a:solidFill>
                <a:latin typeface="Calibri" panose="020F0502020204030204" pitchFamily="34" charset="0"/>
              </a:rPr>
              <a:t> O</a:t>
            </a:r>
            <a:r>
              <a:rPr lang="en-US" sz="1275" baseline="-25000">
                <a:solidFill>
                  <a:srgbClr val="000000"/>
                </a:solidFill>
                <a:latin typeface="Calibri" panose="020F0502020204030204" pitchFamily="34" charset="0"/>
              </a:rPr>
              <a:t>2</a:t>
            </a:r>
            <a:r>
              <a:rPr lang="en-US" sz="1275">
                <a:solidFill>
                  <a:srgbClr val="000000"/>
                </a:solidFill>
                <a:latin typeface="Calibri" panose="020F0502020204030204" pitchFamily="34" charset="0"/>
              </a:rPr>
              <a:t>  </a:t>
            </a:r>
            <a:r>
              <a:rPr lang="en-US" sz="1275">
                <a:solidFill>
                  <a:srgbClr val="000000"/>
                </a:solidFill>
                <a:latin typeface="Symbol Std"/>
                <a:cs typeface="Symbol Std"/>
              </a:rPr>
              <a:t>➞</a:t>
            </a:r>
            <a:r>
              <a:rPr lang="en-US" sz="1275">
                <a:solidFill>
                  <a:srgbClr val="000000"/>
                </a:solidFill>
                <a:latin typeface="Calibri" panose="020F0502020204030204" pitchFamily="34" charset="0"/>
              </a:rPr>
              <a:t>  CO</a:t>
            </a:r>
            <a:r>
              <a:rPr lang="en-US" sz="1275" baseline="-25000">
                <a:solidFill>
                  <a:srgbClr val="000000"/>
                </a:solidFill>
                <a:latin typeface="Calibri" panose="020F0502020204030204" pitchFamily="34" charset="0"/>
              </a:rPr>
              <a:t>2</a:t>
            </a:r>
            <a:r>
              <a:rPr lang="en-US" sz="1275">
                <a:solidFill>
                  <a:srgbClr val="000000"/>
                </a:solidFill>
                <a:latin typeface="Calibri" panose="020F0502020204030204" pitchFamily="34" charset="0"/>
              </a:rPr>
              <a:t> </a:t>
            </a:r>
            <a:r>
              <a:rPr lang="en-US" sz="1275">
                <a:solidFill>
                  <a:srgbClr val="000000"/>
                </a:solidFill>
                <a:latin typeface="Symbol Std"/>
                <a:cs typeface="Symbol Std"/>
              </a:rPr>
              <a:t>+</a:t>
            </a:r>
            <a:r>
              <a:rPr lang="en-US" sz="1275">
                <a:solidFill>
                  <a:srgbClr val="000000"/>
                </a:solidFill>
                <a:latin typeface="Calibri" panose="020F0502020204030204" pitchFamily="34" charset="0"/>
              </a:rPr>
              <a:t> H</a:t>
            </a:r>
            <a:r>
              <a:rPr lang="en-US" sz="1275" baseline="-25000">
                <a:solidFill>
                  <a:srgbClr val="000000"/>
                </a:solidFill>
                <a:latin typeface="Calibri" panose="020F0502020204030204" pitchFamily="34" charset="0"/>
              </a:rPr>
              <a:t>2</a:t>
            </a:r>
            <a:r>
              <a:rPr lang="en-US" sz="1275">
                <a:solidFill>
                  <a:srgbClr val="000000"/>
                </a:solidFill>
                <a:latin typeface="Calibri" panose="020F0502020204030204" pitchFamily="34" charset="0"/>
              </a:rPr>
              <a:t>O </a:t>
            </a:r>
            <a:r>
              <a:rPr lang="en-US" sz="1275">
                <a:solidFill>
                  <a:srgbClr val="000000"/>
                </a:solidFill>
                <a:latin typeface="Symbol Std"/>
                <a:cs typeface="Symbol Std"/>
              </a:rPr>
              <a:t>+</a:t>
            </a:r>
            <a:r>
              <a:rPr lang="en-US" sz="1275">
                <a:solidFill>
                  <a:srgbClr val="000000"/>
                </a:solidFill>
                <a:latin typeface="Calibri" panose="020F0502020204030204" pitchFamily="34" charset="0"/>
              </a:rPr>
              <a:t> ATP</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0-#ppt_w/2"/>
                                          </p:val>
                                        </p:tav>
                                        <p:tav tm="100000">
                                          <p:val>
                                            <p:strVal val="#ppt_x"/>
                                          </p:val>
                                        </p:tav>
                                      </p:tavLst>
                                    </p:anim>
                                    <p:anim calcmode="lin" valueType="num">
                                      <p:cBhvr additive="base">
                                        <p:cTn id="14"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barn(inVertical)">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arn(inVertical)">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3315">
                                            <p:txEl>
                                              <p:pRg st="1" end="1"/>
                                            </p:txEl>
                                          </p:spTgt>
                                        </p:tgtEl>
                                        <p:attrNameLst>
                                          <p:attrName>style.visibility</p:attrName>
                                        </p:attrNameLst>
                                      </p:cBhvr>
                                      <p:to>
                                        <p:strVal val="visible"/>
                                      </p:to>
                                    </p:set>
                                    <p:animEffect transition="in" filter="barn(inVertical)">
                                      <p:cBhvr>
                                        <p:cTn id="41" dur="500"/>
                                        <p:tgtEl>
                                          <p:spTgt spid="13315">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13315">
                                            <p:txEl>
                                              <p:pRg st="2" end="2"/>
                                            </p:txEl>
                                          </p:spTgt>
                                        </p:tgtEl>
                                        <p:attrNameLst>
                                          <p:attrName>style.visibility</p:attrName>
                                        </p:attrNameLst>
                                      </p:cBhvr>
                                      <p:to>
                                        <p:strVal val="visible"/>
                                      </p:to>
                                    </p:set>
                                    <p:animEffect transition="in" filter="barn(inVertical)">
                                      <p:cBhvr>
                                        <p:cTn id="46" dur="500"/>
                                        <p:tgtEl>
                                          <p:spTgt spid="133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1" grpId="0" animBg="1"/>
      <p:bldP spid="22" grpId="0"/>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ISGAMESHOW" val="False"/>
  <p:tag name="PPTVERSION" val="XP"/>
</p:tagLst>
</file>

<file path=ppt/theme/theme1.xml><?xml version="1.0" encoding="utf-8"?>
<a:theme xmlns:a="http://schemas.openxmlformats.org/drawingml/2006/main" name="CampbellCC_Lecture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CampbellCC_LectureDesign" id="{601D5640-F5A9-411B-B9EF-F9A3B7EBFE2A}" vid="{DA72850D-8F0C-450B-9503-DE7515A8D00C}"/>
    </a:ext>
  </a:extLst>
</a:theme>
</file>

<file path=ppt/theme/theme2.xml><?xml version="1.0" encoding="utf-8"?>
<a:theme xmlns:a="http://schemas.openxmlformats.org/drawingml/2006/main" name="CampbellConcepts_Lecture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CampbellConcepts_LectureDesign" id="{6ABB3D2E-7B8E-4043-AA3F-F4B2FA0FE5A9}" vid="{095C42ED-B070-47A2-A4C9-E6A4F4D7912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CampbellCC_LectureDesign</Template>
  <TotalTime>14467</TotalTime>
  <Words>2490</Words>
  <Application>Microsoft Macintosh PowerPoint</Application>
  <PresentationFormat>On-screen Show (16:9)</PresentationFormat>
  <Paragraphs>719</Paragraphs>
  <Slides>48</Slides>
  <Notes>35</Notes>
  <HiddenSlides>0</HiddenSlides>
  <MMClips>1</MMClips>
  <ScaleCrop>false</ScaleCrop>
  <HeadingPairs>
    <vt:vector size="4" baseType="variant">
      <vt:variant>
        <vt:lpstr>Theme</vt:lpstr>
      </vt:variant>
      <vt:variant>
        <vt:i4>2</vt:i4>
      </vt:variant>
      <vt:variant>
        <vt:lpstr>Slide Titles</vt:lpstr>
      </vt:variant>
      <vt:variant>
        <vt:i4>48</vt:i4>
      </vt:variant>
    </vt:vector>
  </HeadingPairs>
  <TitlesOfParts>
    <vt:vector size="50" baseType="lpstr">
      <vt:lpstr>CampbellCC_LectureDesign</vt:lpstr>
      <vt:lpstr>CampbellConcepts_LectureDesign</vt:lpstr>
      <vt:lpstr>   ATP: Energy Source of the cell</vt:lpstr>
      <vt:lpstr>ATP: Energy Source of the cell </vt:lpstr>
      <vt:lpstr>ATP drives cellular work by coupling exergonic and endergonic reactions</vt:lpstr>
      <vt:lpstr>ATP drives cellular work by coupling exergonic and endergonic reactions</vt:lpstr>
      <vt:lpstr>ATP drives cellular work by coupling exergonic and endergonic reactions</vt:lpstr>
      <vt:lpstr>PowerPoint Presentation</vt:lpstr>
      <vt:lpstr>Substrate Level Phosphorylation</vt:lpstr>
      <vt:lpstr>   Cellular Respiration: Aerobic Harvesting of Energy</vt:lpstr>
      <vt:lpstr>Breathing supplies O2 and removes CO2 in cellular respiration</vt:lpstr>
      <vt:lpstr>Cellular respiration banks energy in ATP molecules</vt:lpstr>
      <vt:lpstr>Cells capture energy from electrons “falling” from organic fuels to oxygen</vt:lpstr>
      <vt:lpstr>Cells capture energy from electrons “falling” from organic fuels to oxygen</vt:lpstr>
      <vt:lpstr>Cells capture energy from electrons “falling” from organic fuels to oxygen</vt:lpstr>
      <vt:lpstr>Stages of Cellular Respiration</vt:lpstr>
      <vt:lpstr>Overview: Cellular respiration occurs in three main stages</vt:lpstr>
      <vt:lpstr>Glycolysis harvests chemical energy by oxidizing glucose to pyruvate</vt:lpstr>
      <vt:lpstr>Glycolysis harvests chemical energy by oxidizing glucose to pyruvate</vt:lpstr>
      <vt:lpstr>Glycolysis harvests chemical energy by oxidizing glucose to pyruvate</vt:lpstr>
      <vt:lpstr>PowerPoint Presentation</vt:lpstr>
      <vt:lpstr>PowerPoint Presentation</vt:lpstr>
      <vt:lpstr>PowerPoint Presentation</vt:lpstr>
      <vt:lpstr>PowerPoint Presentation</vt:lpstr>
      <vt:lpstr>Pyruvate is oxidized in preparation for the citric acid cycle</vt:lpstr>
      <vt:lpstr>Anatomy of Mitochondria</vt:lpstr>
      <vt:lpstr>Pyruvate is oxidized in preparation for the citric acid cycle</vt:lpstr>
      <vt:lpstr>The citric acid cycle completes oxidation of organic molecules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Oxidative phosphorylation</vt:lpstr>
      <vt:lpstr>SCIENTIFIC THINKING: Scientists have discovered heat-producing, calorie-burning brown fat in adults   </vt:lpstr>
      <vt:lpstr>PowerPoint Presentation</vt:lpstr>
      <vt:lpstr>Fermentation: Anaerobic Harvesting of Energy </vt:lpstr>
      <vt:lpstr>Fermentation enables cells to produce ATP without oxygen</vt:lpstr>
      <vt:lpstr>Lactic Acid Fermentation</vt:lpstr>
      <vt:lpstr>Fermentation Overview</vt:lpstr>
      <vt:lpstr>Alcohol Fermentation</vt:lpstr>
      <vt:lpstr>Fermentation enables cells to produce ATP without oxygen</vt:lpstr>
      <vt:lpstr>EVOLUTION CONNECTION: Glycolysis evolved early in the history of life on Earth</vt:lpstr>
      <vt:lpstr>Connections Between Metabolic Pathways </vt:lpstr>
      <vt:lpstr>Cells use many kinds of organic molecules as fuel for cellular respiration</vt:lpstr>
    </vt:vector>
  </TitlesOfParts>
  <Company>Pearson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Christopher Delgado</dc:creator>
  <cp:lastModifiedBy>Rajesh Ramachandran</cp:lastModifiedBy>
  <cp:revision>19</cp:revision>
  <cp:lastPrinted>2005-03-30T09:38:22Z</cp:lastPrinted>
  <dcterms:created xsi:type="dcterms:W3CDTF">2014-03-27T14:07:24Z</dcterms:created>
  <dcterms:modified xsi:type="dcterms:W3CDTF">2023-01-27T02:33:48Z</dcterms:modified>
</cp:coreProperties>
</file>